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2"/>
  </p:notesMasterIdLst>
  <p:sldIdLst>
    <p:sldId id="256" r:id="rId5"/>
    <p:sldId id="257" r:id="rId6"/>
    <p:sldId id="315" r:id="rId7"/>
    <p:sldId id="359" r:id="rId8"/>
    <p:sldId id="386" r:id="rId9"/>
    <p:sldId id="365" r:id="rId10"/>
    <p:sldId id="348" r:id="rId11"/>
    <p:sldId id="366" r:id="rId12"/>
    <p:sldId id="381" r:id="rId13"/>
    <p:sldId id="382" r:id="rId14"/>
    <p:sldId id="383" r:id="rId15"/>
    <p:sldId id="345" r:id="rId16"/>
    <p:sldId id="384" r:id="rId17"/>
    <p:sldId id="367" r:id="rId18"/>
    <p:sldId id="368" r:id="rId19"/>
    <p:sldId id="385" r:id="rId20"/>
    <p:sldId id="269" r:id="rId21"/>
  </p:sldIdLst>
  <p:sldSz cx="17348200" cy="9753600"/>
  <p:notesSz cx="17348200" cy="9753600"/>
  <p:defaultTextStyle>
    <a:defPPr>
      <a:defRPr lang="es-419"/>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31E"/>
    <a:srgbClr val="18CDE2"/>
    <a:srgbClr val="FFFFFF"/>
    <a:srgbClr val="7E4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11" autoAdjust="0"/>
    <p:restoredTop sz="94689"/>
  </p:normalViewPr>
  <p:slideViewPr>
    <p:cSldViewPr>
      <p:cViewPr varScale="1">
        <p:scale>
          <a:sx n="76" d="100"/>
          <a:sy n="76" d="100"/>
        </p:scale>
        <p:origin x="696"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7516813" cy="488950"/>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9826625" y="0"/>
            <a:ext cx="7516813" cy="488950"/>
          </a:xfrm>
          <a:prstGeom prst="rect">
            <a:avLst/>
          </a:prstGeom>
        </p:spPr>
        <p:txBody>
          <a:bodyPr vert="horz" lIns="91440" tIns="45720" rIns="91440" bIns="45720" rtlCol="0"/>
          <a:lstStyle>
            <a:lvl1pPr algn="r">
              <a:defRPr sz="1200"/>
            </a:lvl1pPr>
          </a:lstStyle>
          <a:p>
            <a:fld id="{5BEAADC8-87D0-45B9-B2B5-50D4E2C96085}" type="datetimeFigureOut">
              <a:rPr lang="es-CO" smtClean="0"/>
              <a:t>9/03/23</a:t>
            </a:fld>
            <a:endParaRPr lang="es-CO"/>
          </a:p>
        </p:txBody>
      </p:sp>
      <p:sp>
        <p:nvSpPr>
          <p:cNvPr id="4" name="Marcador de imagen de diapositiva 3"/>
          <p:cNvSpPr>
            <a:spLocks noGrp="1" noRot="1" noChangeAspect="1"/>
          </p:cNvSpPr>
          <p:nvPr>
            <p:ph type="sldImg" idx="2"/>
          </p:nvPr>
        </p:nvSpPr>
        <p:spPr>
          <a:xfrm>
            <a:off x="5746750" y="1219200"/>
            <a:ext cx="5854700" cy="32924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1735138" y="4694238"/>
            <a:ext cx="13877925" cy="384016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264650"/>
            <a:ext cx="7516813" cy="488950"/>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9826625" y="9264650"/>
            <a:ext cx="7516813" cy="488950"/>
          </a:xfrm>
          <a:prstGeom prst="rect">
            <a:avLst/>
          </a:prstGeom>
        </p:spPr>
        <p:txBody>
          <a:bodyPr vert="horz" lIns="91440" tIns="45720" rIns="91440" bIns="45720" rtlCol="0" anchor="b"/>
          <a:lstStyle>
            <a:lvl1pPr algn="r">
              <a:defRPr sz="1200"/>
            </a:lvl1pPr>
          </a:lstStyle>
          <a:p>
            <a:fld id="{F5868765-3C7A-4B12-B5C8-CC2DA7BAA04E}" type="slidenum">
              <a:rPr lang="es-CO" smtClean="0"/>
              <a:t>‹Nº›</a:t>
            </a:fld>
            <a:endParaRPr lang="es-CO"/>
          </a:p>
        </p:txBody>
      </p:sp>
    </p:spTree>
    <p:extLst>
      <p:ext uri="{BB962C8B-B14F-4D97-AF65-F5344CB8AC3E}">
        <p14:creationId xmlns:p14="http://schemas.microsoft.com/office/powerpoint/2010/main" val="2323338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01115" y="3023616"/>
            <a:ext cx="14745970" cy="204825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602230" y="5462016"/>
            <a:ext cx="12143740" cy="2438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1" i="0">
                <a:solidFill>
                  <a:srgbClr val="272C2F"/>
                </a:solidFill>
                <a:latin typeface="Antenna Bold"/>
                <a:cs typeface="Antenna Bold"/>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940477" y="9102340"/>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a:p>
        </p:txBody>
      </p:sp>
      <p:sp>
        <p:nvSpPr>
          <p:cNvPr id="17" name="bk object 17"/>
          <p:cNvSpPr/>
          <p:nvPr/>
        </p:nvSpPr>
        <p:spPr>
          <a:xfrm>
            <a:off x="8940482" y="9102340"/>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300" b="1" i="0">
                <a:solidFill>
                  <a:srgbClr val="272C2F"/>
                </a:solidFill>
                <a:latin typeface="Antenna Bold"/>
                <a:cs typeface="Antenna Bold"/>
              </a:defRPr>
            </a:lvl1pPr>
          </a:lstStyle>
          <a:p>
            <a:endParaRPr/>
          </a:p>
        </p:txBody>
      </p:sp>
      <p:sp>
        <p:nvSpPr>
          <p:cNvPr id="3" name="Holder 3"/>
          <p:cNvSpPr>
            <a:spLocks noGrp="1"/>
          </p:cNvSpPr>
          <p:nvPr>
            <p:ph sz="half" idx="2"/>
          </p:nvPr>
        </p:nvSpPr>
        <p:spPr>
          <a:xfrm>
            <a:off x="867410" y="2243328"/>
            <a:ext cx="7546467"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934323" y="2243328"/>
            <a:ext cx="7546467"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00" b="1" i="0">
                <a:solidFill>
                  <a:srgbClr val="272C2F"/>
                </a:solidFill>
                <a:latin typeface="Antenna Bold"/>
                <a:cs typeface="Antenna 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3/9/23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Hoja blanca">
    <p:spTree>
      <p:nvGrpSpPr>
        <p:cNvPr id="1" name=""/>
        <p:cNvGrpSpPr/>
        <p:nvPr/>
      </p:nvGrpSpPr>
      <p:grpSpPr>
        <a:xfrm>
          <a:off x="0" y="0"/>
          <a:ext cx="0" cy="0"/>
          <a:chOff x="0" y="0"/>
          <a:chExt cx="0" cy="0"/>
        </a:xfrm>
      </p:grpSpPr>
      <p:sp>
        <p:nvSpPr>
          <p:cNvPr id="26" name="object 12">
            <a:extLst>
              <a:ext uri="{FF2B5EF4-FFF2-40B4-BE49-F238E27FC236}">
                <a16:creationId xmlns:a16="http://schemas.microsoft.com/office/drawing/2014/main" id="{30D0B35B-8CD3-4EB5-B6E1-C5023D69E216}"/>
              </a:ext>
            </a:extLst>
          </p:cNvPr>
          <p:cNvSpPr/>
          <p:nvPr userDrawn="1"/>
        </p:nvSpPr>
        <p:spPr>
          <a:xfrm>
            <a:off x="10529752" y="50800"/>
            <a:ext cx="6818447" cy="9702800"/>
          </a:xfrm>
          <a:prstGeom prst="rect">
            <a:avLst/>
          </a:prstGeom>
          <a:blipFill>
            <a:blip r:embed="rId2" cstate="print"/>
            <a:stretch>
              <a:fillRect/>
            </a:stretch>
          </a:blipFill>
          <a:effectLst>
            <a:outerShdw blurRad="50800" dist="50800" dir="5400000" algn="ctr" rotWithShape="0">
              <a:srgbClr val="000000">
                <a:alpha val="12000"/>
              </a:srgbClr>
            </a:outerShdw>
          </a:effectLst>
        </p:spPr>
        <p:txBody>
          <a:bodyPr wrap="square" lIns="0" tIns="0" rIns="0" bIns="0" rtlCol="0"/>
          <a:lstStyle/>
          <a:p>
            <a:endParaRPr/>
          </a:p>
        </p:txBody>
      </p:sp>
      <p:sp>
        <p:nvSpPr>
          <p:cNvPr id="6" name="object 2">
            <a:extLst>
              <a:ext uri="{FF2B5EF4-FFF2-40B4-BE49-F238E27FC236}">
                <a16:creationId xmlns:a16="http://schemas.microsoft.com/office/drawing/2014/main" id="{D7C9CADB-DD71-4F48-BA6B-6BF843181F64}"/>
              </a:ext>
            </a:extLst>
          </p:cNvPr>
          <p:cNvSpPr/>
          <p:nvPr userDrawn="1"/>
        </p:nvSpPr>
        <p:spPr>
          <a:xfrm>
            <a:off x="8940477" y="9102333"/>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a:p>
        </p:txBody>
      </p:sp>
      <p:sp>
        <p:nvSpPr>
          <p:cNvPr id="8" name="object 3">
            <a:extLst>
              <a:ext uri="{FF2B5EF4-FFF2-40B4-BE49-F238E27FC236}">
                <a16:creationId xmlns:a16="http://schemas.microsoft.com/office/drawing/2014/main" id="{FAE22C32-EC0B-4122-AB76-E6EAAC9DBAF5}"/>
              </a:ext>
            </a:extLst>
          </p:cNvPr>
          <p:cNvSpPr/>
          <p:nvPr userDrawn="1"/>
        </p:nvSpPr>
        <p:spPr>
          <a:xfrm>
            <a:off x="8940482" y="9102333"/>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a:p>
        </p:txBody>
      </p:sp>
      <p:sp>
        <p:nvSpPr>
          <p:cNvPr id="10" name="object 4">
            <a:extLst>
              <a:ext uri="{FF2B5EF4-FFF2-40B4-BE49-F238E27FC236}">
                <a16:creationId xmlns:a16="http://schemas.microsoft.com/office/drawing/2014/main" id="{47B16F53-41F7-41DA-889A-52D1CEFB8A4E}"/>
              </a:ext>
            </a:extLst>
          </p:cNvPr>
          <p:cNvSpPr/>
          <p:nvPr userDrawn="1"/>
        </p:nvSpPr>
        <p:spPr>
          <a:xfrm>
            <a:off x="3365500" y="820648"/>
            <a:ext cx="13309600" cy="19558"/>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92F20A56-1316-4C7A-ACB3-AA84CA707859}"/>
              </a:ext>
            </a:extLst>
          </p:cNvPr>
          <p:cNvSpPr/>
          <p:nvPr userDrawn="1"/>
        </p:nvSpPr>
        <p:spPr>
          <a:xfrm>
            <a:off x="16649700" y="762006"/>
            <a:ext cx="152400" cy="152400"/>
          </a:xfrm>
          <a:prstGeom prst="rect">
            <a:avLst/>
          </a:prstGeom>
          <a:blipFill>
            <a:blip r:embed="rId4" cstate="print"/>
            <a:stretch>
              <a:fillRect/>
            </a:stretch>
          </a:blipFill>
        </p:spPr>
        <p:txBody>
          <a:bodyPr wrap="square" lIns="0" tIns="0" rIns="0" bIns="0" rtlCol="0"/>
          <a:lstStyle/>
          <a:p>
            <a:endParaRPr/>
          </a:p>
        </p:txBody>
      </p:sp>
      <p:sp>
        <p:nvSpPr>
          <p:cNvPr id="14" name="object 6">
            <a:extLst>
              <a:ext uri="{FF2B5EF4-FFF2-40B4-BE49-F238E27FC236}">
                <a16:creationId xmlns:a16="http://schemas.microsoft.com/office/drawing/2014/main" id="{EFE1A2E3-1EEF-4CB6-8FC8-834597286A16}"/>
              </a:ext>
            </a:extLst>
          </p:cNvPr>
          <p:cNvSpPr/>
          <p:nvPr userDrawn="1"/>
        </p:nvSpPr>
        <p:spPr>
          <a:xfrm>
            <a:off x="628550"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34" y="337781"/>
                </a:lnTo>
                <a:lnTo>
                  <a:pt x="214249" y="337781"/>
                </a:lnTo>
                <a:lnTo>
                  <a:pt x="257323" y="230657"/>
                </a:lnTo>
                <a:lnTo>
                  <a:pt x="189179" y="230657"/>
                </a:lnTo>
                <a:lnTo>
                  <a:pt x="142648" y="113512"/>
                </a:lnTo>
                <a:close/>
              </a:path>
              <a:path w="378459" h="337819">
                <a:moveTo>
                  <a:pt x="377913" y="112141"/>
                </a:moveTo>
                <a:lnTo>
                  <a:pt x="304977" y="112140"/>
                </a:lnTo>
                <a:lnTo>
                  <a:pt x="304977" y="337781"/>
                </a:lnTo>
                <a:lnTo>
                  <a:pt x="377913" y="337781"/>
                </a:lnTo>
                <a:lnTo>
                  <a:pt x="377913" y="112141"/>
                </a:lnTo>
                <a:close/>
              </a:path>
              <a:path w="378459" h="337819">
                <a:moveTo>
                  <a:pt x="377913" y="0"/>
                </a:moveTo>
                <a:lnTo>
                  <a:pt x="280809" y="0"/>
                </a:lnTo>
                <a:lnTo>
                  <a:pt x="189179" y="230657"/>
                </a:lnTo>
                <a:lnTo>
                  <a:pt x="257323" y="230657"/>
                </a:lnTo>
                <a:lnTo>
                  <a:pt x="304977" y="112141"/>
                </a:lnTo>
                <a:lnTo>
                  <a:pt x="377913" y="112141"/>
                </a:lnTo>
                <a:lnTo>
                  <a:pt x="377913" y="0"/>
                </a:lnTo>
                <a:close/>
              </a:path>
            </a:pathLst>
          </a:custGeom>
          <a:solidFill>
            <a:srgbClr val="01132F"/>
          </a:solidFill>
        </p:spPr>
        <p:txBody>
          <a:bodyPr wrap="square" lIns="0" tIns="0" rIns="0" bIns="0" rtlCol="0"/>
          <a:lstStyle/>
          <a:p>
            <a:endParaRPr/>
          </a:p>
        </p:txBody>
      </p:sp>
      <p:sp>
        <p:nvSpPr>
          <p:cNvPr id="16" name="object 7">
            <a:extLst>
              <a:ext uri="{FF2B5EF4-FFF2-40B4-BE49-F238E27FC236}">
                <a16:creationId xmlns:a16="http://schemas.microsoft.com/office/drawing/2014/main" id="{10D3BD54-186C-454D-B896-4469E7F37F72}"/>
              </a:ext>
            </a:extLst>
          </p:cNvPr>
          <p:cNvSpPr/>
          <p:nvPr userDrawn="1"/>
        </p:nvSpPr>
        <p:spPr>
          <a:xfrm>
            <a:off x="1116552" y="845273"/>
            <a:ext cx="0" cy="337820"/>
          </a:xfrm>
          <a:custGeom>
            <a:avLst/>
            <a:gdLst/>
            <a:ahLst/>
            <a:cxnLst/>
            <a:rect l="l" t="t" r="r" b="b"/>
            <a:pathLst>
              <a:path h="337819">
                <a:moveTo>
                  <a:pt x="0" y="0"/>
                </a:moveTo>
                <a:lnTo>
                  <a:pt x="0" y="337781"/>
                </a:lnTo>
              </a:path>
            </a:pathLst>
          </a:custGeom>
          <a:ln w="74307">
            <a:solidFill>
              <a:srgbClr val="18CDE2"/>
            </a:solidFill>
          </a:ln>
        </p:spPr>
        <p:txBody>
          <a:bodyPr wrap="square" lIns="0" tIns="0" rIns="0" bIns="0" rtlCol="0"/>
          <a:lstStyle/>
          <a:p>
            <a:endParaRPr/>
          </a:p>
        </p:txBody>
      </p:sp>
      <p:sp>
        <p:nvSpPr>
          <p:cNvPr id="18" name="object 8">
            <a:extLst>
              <a:ext uri="{FF2B5EF4-FFF2-40B4-BE49-F238E27FC236}">
                <a16:creationId xmlns:a16="http://schemas.microsoft.com/office/drawing/2014/main" id="{94662AF9-2B8F-450D-970B-3397A3DC2CAE}"/>
              </a:ext>
            </a:extLst>
          </p:cNvPr>
          <p:cNvSpPr/>
          <p:nvPr userDrawn="1"/>
        </p:nvSpPr>
        <p:spPr>
          <a:xfrm>
            <a:off x="1198836" y="842990"/>
            <a:ext cx="347345" cy="340360"/>
          </a:xfrm>
          <a:custGeom>
            <a:avLst/>
            <a:gdLst/>
            <a:ahLst/>
            <a:cxnLst/>
            <a:rect l="l" t="t" r="r" b="b"/>
            <a:pathLst>
              <a:path w="347344" h="340359">
                <a:moveTo>
                  <a:pt x="211061" y="0"/>
                </a:moveTo>
                <a:lnTo>
                  <a:pt x="135381" y="0"/>
                </a:lnTo>
                <a:lnTo>
                  <a:pt x="0" y="340067"/>
                </a:lnTo>
                <a:lnTo>
                  <a:pt x="72936" y="340067"/>
                </a:lnTo>
                <a:lnTo>
                  <a:pt x="94818" y="284454"/>
                </a:lnTo>
                <a:lnTo>
                  <a:pt x="325057" y="284454"/>
                </a:lnTo>
                <a:lnTo>
                  <a:pt x="300393" y="222910"/>
                </a:lnTo>
                <a:lnTo>
                  <a:pt x="118516" y="222910"/>
                </a:lnTo>
                <a:lnTo>
                  <a:pt x="171399" y="88430"/>
                </a:lnTo>
                <a:lnTo>
                  <a:pt x="246500" y="88430"/>
                </a:lnTo>
                <a:lnTo>
                  <a:pt x="211061" y="0"/>
                </a:lnTo>
                <a:close/>
              </a:path>
              <a:path w="347344" h="340359">
                <a:moveTo>
                  <a:pt x="325057" y="284454"/>
                </a:moveTo>
                <a:lnTo>
                  <a:pt x="247980" y="284454"/>
                </a:lnTo>
                <a:lnTo>
                  <a:pt x="269862" y="340067"/>
                </a:lnTo>
                <a:lnTo>
                  <a:pt x="347344" y="340067"/>
                </a:lnTo>
                <a:lnTo>
                  <a:pt x="325057" y="284454"/>
                </a:lnTo>
                <a:close/>
              </a:path>
              <a:path w="347344" h="340359">
                <a:moveTo>
                  <a:pt x="246500" y="88430"/>
                </a:moveTo>
                <a:lnTo>
                  <a:pt x="171399" y="88430"/>
                </a:lnTo>
                <a:lnTo>
                  <a:pt x="224281" y="222910"/>
                </a:lnTo>
                <a:lnTo>
                  <a:pt x="300393" y="222910"/>
                </a:lnTo>
                <a:lnTo>
                  <a:pt x="246500" y="88430"/>
                </a:lnTo>
                <a:close/>
              </a:path>
            </a:pathLst>
          </a:custGeom>
          <a:solidFill>
            <a:srgbClr val="18CDE2"/>
          </a:solidFill>
        </p:spPr>
        <p:txBody>
          <a:bodyPr wrap="square" lIns="0" tIns="0" rIns="0" bIns="0" rtlCol="0"/>
          <a:lstStyle/>
          <a:p>
            <a:endParaRPr/>
          </a:p>
        </p:txBody>
      </p:sp>
      <p:sp>
        <p:nvSpPr>
          <p:cNvPr id="20" name="object 9">
            <a:extLst>
              <a:ext uri="{FF2B5EF4-FFF2-40B4-BE49-F238E27FC236}">
                <a16:creationId xmlns:a16="http://schemas.microsoft.com/office/drawing/2014/main" id="{AFAA89FB-A02E-4955-AC11-DA34EAC8F225}"/>
              </a:ext>
            </a:extLst>
          </p:cNvPr>
          <p:cNvSpPr/>
          <p:nvPr userDrawn="1"/>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64" y="272605"/>
                </a:lnTo>
                <a:lnTo>
                  <a:pt x="74764"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a:p>
        </p:txBody>
      </p:sp>
      <p:sp>
        <p:nvSpPr>
          <p:cNvPr id="22" name="object 10">
            <a:extLst>
              <a:ext uri="{FF2B5EF4-FFF2-40B4-BE49-F238E27FC236}">
                <a16:creationId xmlns:a16="http://schemas.microsoft.com/office/drawing/2014/main" id="{615C38BC-2D6E-40E3-A75F-146973998236}"/>
              </a:ext>
            </a:extLst>
          </p:cNvPr>
          <p:cNvSpPr/>
          <p:nvPr userDrawn="1"/>
        </p:nvSpPr>
        <p:spPr>
          <a:xfrm>
            <a:off x="2230274" y="949895"/>
            <a:ext cx="538319" cy="235436"/>
          </a:xfrm>
          <a:prstGeom prst="rect">
            <a:avLst/>
          </a:prstGeom>
          <a:blipFill>
            <a:blip r:embed="rId5" cstate="print"/>
            <a:stretch>
              <a:fillRect/>
            </a:stretch>
          </a:blipFill>
        </p:spPr>
        <p:txBody>
          <a:bodyPr wrap="square" lIns="0" tIns="0" rIns="0" bIns="0" rtlCol="0"/>
          <a:lstStyle/>
          <a:p>
            <a:endParaRPr/>
          </a:p>
        </p:txBody>
      </p:sp>
      <p:sp>
        <p:nvSpPr>
          <p:cNvPr id="24" name="object 11">
            <a:extLst>
              <a:ext uri="{FF2B5EF4-FFF2-40B4-BE49-F238E27FC236}">
                <a16:creationId xmlns:a16="http://schemas.microsoft.com/office/drawing/2014/main" id="{598D29C6-7361-4B26-A8EE-829B50FB5E91}"/>
              </a:ext>
            </a:extLst>
          </p:cNvPr>
          <p:cNvSpPr/>
          <p:nvPr userDrawn="1"/>
        </p:nvSpPr>
        <p:spPr>
          <a:xfrm>
            <a:off x="1596364" y="295046"/>
            <a:ext cx="833170" cy="888009"/>
          </a:xfrm>
          <a:prstGeom prst="rect">
            <a:avLst/>
          </a:prstGeom>
          <a:blipFill>
            <a:blip r:embed="rId6" cstate="print"/>
            <a:stretch>
              <a:fillRect/>
            </a:stretch>
          </a:blipFill>
        </p:spPr>
        <p:txBody>
          <a:bodyPr wrap="square" lIns="0" tIns="0" rIns="0" bIns="0" rtlCol="0"/>
          <a:lstStyle/>
          <a:p>
            <a:endParaRPr/>
          </a:p>
        </p:txBody>
      </p:sp>
      <p:sp>
        <p:nvSpPr>
          <p:cNvPr id="28" name="object 13">
            <a:extLst>
              <a:ext uri="{FF2B5EF4-FFF2-40B4-BE49-F238E27FC236}">
                <a16:creationId xmlns:a16="http://schemas.microsoft.com/office/drawing/2014/main" id="{3D8B57D9-0EB1-44F3-9788-DB54C1E99D92}"/>
              </a:ext>
            </a:extLst>
          </p:cNvPr>
          <p:cNvSpPr/>
          <p:nvPr userDrawn="1"/>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a:p>
        </p:txBody>
      </p:sp>
      <p:sp>
        <p:nvSpPr>
          <p:cNvPr id="30" name="object 14">
            <a:extLst>
              <a:ext uri="{FF2B5EF4-FFF2-40B4-BE49-F238E27FC236}">
                <a16:creationId xmlns:a16="http://schemas.microsoft.com/office/drawing/2014/main" id="{76F75C9E-9238-4E46-B96F-8E00E8FA4836}"/>
              </a:ext>
            </a:extLst>
          </p:cNvPr>
          <p:cNvSpPr txBox="1"/>
          <p:nvPr userDrawn="1"/>
        </p:nvSpPr>
        <p:spPr>
          <a:xfrm>
            <a:off x="13648134" y="603876"/>
            <a:ext cx="2929255" cy="193040"/>
          </a:xfrm>
          <a:prstGeom prst="rect">
            <a:avLst/>
          </a:prstGeom>
        </p:spPr>
        <p:txBody>
          <a:bodyPr vert="horz" wrap="square" lIns="0" tIns="12700" rIns="0" bIns="0" rtlCol="0">
            <a:spAutoFit/>
          </a:bodyPr>
          <a:lstStyle/>
          <a:p>
            <a:pPr marL="12700">
              <a:lnSpc>
                <a:spcPct val="100000"/>
              </a:lnSpc>
              <a:spcBef>
                <a:spcPts val="100"/>
              </a:spcBef>
            </a:pPr>
            <a:r>
              <a:rPr sz="1100" b="0" spc="-5" dirty="0">
                <a:solidFill>
                  <a:srgbClr val="0E3755"/>
                </a:solidFill>
                <a:latin typeface="Antenna Light"/>
                <a:cs typeface="Antenna Light"/>
              </a:rPr>
              <a:t>Nombre </a:t>
            </a:r>
            <a:r>
              <a:rPr sz="1100" b="0" dirty="0">
                <a:solidFill>
                  <a:srgbClr val="0E3755"/>
                </a:solidFill>
                <a:latin typeface="Antenna Light"/>
                <a:cs typeface="Antenna Light"/>
              </a:rPr>
              <a:t>del </a:t>
            </a:r>
            <a:r>
              <a:rPr sz="1100" b="0" spc="-10" dirty="0">
                <a:solidFill>
                  <a:srgbClr val="0E3755"/>
                </a:solidFill>
                <a:latin typeface="Antenna Light"/>
                <a:cs typeface="Antenna Light"/>
              </a:rPr>
              <a:t>curso </a:t>
            </a:r>
            <a:r>
              <a:rPr sz="1100" b="0" dirty="0">
                <a:solidFill>
                  <a:srgbClr val="0E3755"/>
                </a:solidFill>
                <a:latin typeface="Antenna Light"/>
                <a:cs typeface="Antenna Light"/>
              </a:rPr>
              <a:t>del mt </a:t>
            </a:r>
            <a:r>
              <a:rPr sz="1100" b="0" spc="-10" dirty="0">
                <a:solidFill>
                  <a:srgbClr val="0E3755"/>
                </a:solidFill>
                <a:latin typeface="Antenna Light"/>
                <a:cs typeface="Antenna Light"/>
              </a:rPr>
              <a:t>Lorem </a:t>
            </a:r>
            <a:r>
              <a:rPr sz="1100" b="0" spc="-5" dirty="0">
                <a:solidFill>
                  <a:srgbClr val="0E3755"/>
                </a:solidFill>
                <a:latin typeface="Antenna Light"/>
                <a:cs typeface="Antenna Light"/>
              </a:rPr>
              <a:t>ipsum</a:t>
            </a:r>
            <a:r>
              <a:rPr sz="1100" b="0" spc="-25" dirty="0">
                <a:solidFill>
                  <a:srgbClr val="0E3755"/>
                </a:solidFill>
                <a:latin typeface="Antenna Light"/>
                <a:cs typeface="Antenna Light"/>
              </a:rPr>
              <a:t> </a:t>
            </a:r>
            <a:r>
              <a:rPr sz="1100" b="0" spc="-15" dirty="0">
                <a:solidFill>
                  <a:srgbClr val="0E3755"/>
                </a:solidFill>
                <a:latin typeface="Antenna Light"/>
                <a:cs typeface="Antenna Light"/>
              </a:rPr>
              <a:t>text</a:t>
            </a:r>
            <a:endParaRPr sz="1100">
              <a:latin typeface="Antenna Light"/>
              <a:cs typeface="Antenna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48223" y="2392746"/>
            <a:ext cx="12251752" cy="3689350"/>
          </a:xfrm>
          <a:prstGeom prst="rect">
            <a:avLst/>
          </a:prstGeom>
        </p:spPr>
        <p:txBody>
          <a:bodyPr wrap="square" lIns="0" tIns="0" rIns="0" bIns="0">
            <a:spAutoFit/>
          </a:bodyPr>
          <a:lstStyle>
            <a:lvl1pPr>
              <a:defRPr sz="4300" b="1" i="0">
                <a:solidFill>
                  <a:srgbClr val="272C2F"/>
                </a:solidFill>
                <a:latin typeface="Antenna Bold"/>
                <a:cs typeface="Antenna Bold"/>
              </a:defRPr>
            </a:lvl1pPr>
          </a:lstStyle>
          <a:p>
            <a:endParaRPr/>
          </a:p>
        </p:txBody>
      </p:sp>
      <p:sp>
        <p:nvSpPr>
          <p:cNvPr id="3" name="Holder 3"/>
          <p:cNvSpPr>
            <a:spLocks noGrp="1"/>
          </p:cNvSpPr>
          <p:nvPr>
            <p:ph type="body" idx="1"/>
          </p:nvPr>
        </p:nvSpPr>
        <p:spPr>
          <a:xfrm>
            <a:off x="867410" y="2243328"/>
            <a:ext cx="15613380"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5898388" y="9070848"/>
            <a:ext cx="5551424"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67410" y="9070848"/>
            <a:ext cx="3990086"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3/9/23</a:t>
            </a:fld>
            <a:endParaRPr lang="en-US"/>
          </a:p>
        </p:txBody>
      </p:sp>
      <p:sp>
        <p:nvSpPr>
          <p:cNvPr id="6" name="Holder 6"/>
          <p:cNvSpPr>
            <a:spLocks noGrp="1"/>
          </p:cNvSpPr>
          <p:nvPr>
            <p:ph type="sldNum" sz="quarter" idx="7"/>
          </p:nvPr>
        </p:nvSpPr>
        <p:spPr>
          <a:xfrm>
            <a:off x="12490704" y="9070848"/>
            <a:ext cx="3990086" cy="4876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1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7348200" cy="9753600"/>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alpha val="96998"/>
            </a:srgbClr>
          </a:solidFill>
        </p:spPr>
        <p:txBody>
          <a:bodyPr wrap="square" lIns="0" tIns="0" rIns="0" bIns="0" rtlCol="0"/>
          <a:lstStyle/>
          <a:p>
            <a:endParaRPr dirty="0"/>
          </a:p>
        </p:txBody>
      </p:sp>
      <p:sp>
        <p:nvSpPr>
          <p:cNvPr id="4" name="object 4"/>
          <p:cNvSpPr txBox="1">
            <a:spLocks noGrp="1"/>
          </p:cNvSpPr>
          <p:nvPr>
            <p:ph type="title"/>
          </p:nvPr>
        </p:nvSpPr>
        <p:spPr>
          <a:xfrm>
            <a:off x="5600693" y="4551418"/>
            <a:ext cx="3728085" cy="1564640"/>
          </a:xfrm>
          <a:prstGeom prst="rect">
            <a:avLst/>
          </a:prstGeom>
        </p:spPr>
        <p:txBody>
          <a:bodyPr vert="horz" wrap="square" lIns="0" tIns="12065" rIns="0" bIns="0" rtlCol="0">
            <a:spAutoFit/>
          </a:bodyPr>
          <a:lstStyle/>
          <a:p>
            <a:pPr marL="12700">
              <a:lnSpc>
                <a:spcPct val="100000"/>
              </a:lnSpc>
              <a:spcBef>
                <a:spcPts val="95"/>
              </a:spcBef>
            </a:pPr>
            <a:r>
              <a:rPr sz="10100" spc="-5" dirty="0">
                <a:solidFill>
                  <a:srgbClr val="F0F1F1"/>
                </a:solidFill>
              </a:rPr>
              <a:t>M</a:t>
            </a:r>
            <a:r>
              <a:rPr sz="10100" spc="-5" dirty="0">
                <a:solidFill>
                  <a:srgbClr val="18CDE2"/>
                </a:solidFill>
              </a:rPr>
              <a:t>IA</a:t>
            </a:r>
            <a:r>
              <a:rPr sz="10100" spc="-5" dirty="0">
                <a:solidFill>
                  <a:srgbClr val="F0F1F1"/>
                </a:solidFill>
              </a:rPr>
              <a:t>D</a:t>
            </a:r>
            <a:endParaRPr sz="10100" dirty="0"/>
          </a:p>
        </p:txBody>
      </p:sp>
      <p:sp>
        <p:nvSpPr>
          <p:cNvPr id="5" name="object 5"/>
          <p:cNvSpPr txBox="1"/>
          <p:nvPr/>
        </p:nvSpPr>
        <p:spPr>
          <a:xfrm>
            <a:off x="10197796" y="5076918"/>
            <a:ext cx="1550035" cy="821055"/>
          </a:xfrm>
          <a:prstGeom prst="rect">
            <a:avLst/>
          </a:prstGeom>
        </p:spPr>
        <p:txBody>
          <a:bodyPr vert="horz" wrap="square" lIns="0" tIns="78740" rIns="0" bIns="0" rtlCol="0">
            <a:spAutoFit/>
          </a:bodyPr>
          <a:lstStyle/>
          <a:p>
            <a:pPr marL="12700">
              <a:lnSpc>
                <a:spcPct val="100000"/>
              </a:lnSpc>
              <a:spcBef>
                <a:spcPts val="620"/>
              </a:spcBef>
            </a:pPr>
            <a:r>
              <a:rPr sz="1300" spc="10" dirty="0">
                <a:solidFill>
                  <a:srgbClr val="FFFFFF"/>
                </a:solidFill>
                <a:latin typeface="Antenna Regular"/>
                <a:cs typeface="Antenna Regular"/>
              </a:rPr>
              <a:t>Maestría</a:t>
            </a:r>
            <a:endParaRPr sz="1300" dirty="0">
              <a:latin typeface="Antenna Regular"/>
              <a:cs typeface="Antenna Regular"/>
            </a:endParaRPr>
          </a:p>
          <a:p>
            <a:pPr marL="12700" marR="5080">
              <a:lnSpc>
                <a:spcPct val="133800"/>
              </a:lnSpc>
            </a:pPr>
            <a:r>
              <a:rPr sz="1300" spc="15" dirty="0">
                <a:solidFill>
                  <a:srgbClr val="FFFFFF"/>
                </a:solidFill>
                <a:latin typeface="Antenna Regular"/>
                <a:cs typeface="Antenna Regular"/>
              </a:rPr>
              <a:t>en </a:t>
            </a:r>
            <a:r>
              <a:rPr sz="1300" spc="5" dirty="0">
                <a:solidFill>
                  <a:srgbClr val="FFFFFF"/>
                </a:solidFill>
                <a:latin typeface="Antenna Regular"/>
                <a:cs typeface="Antenna Regular"/>
              </a:rPr>
              <a:t>Inteligencia  </a:t>
            </a:r>
            <a:r>
              <a:rPr sz="1300" spc="10" dirty="0">
                <a:solidFill>
                  <a:srgbClr val="FFFFFF"/>
                </a:solidFill>
                <a:latin typeface="Antenna Regular"/>
                <a:cs typeface="Antenna Regular"/>
              </a:rPr>
              <a:t>Analítica </a:t>
            </a:r>
            <a:r>
              <a:rPr sz="1300" spc="15" dirty="0">
                <a:solidFill>
                  <a:srgbClr val="FFFFFF"/>
                </a:solidFill>
                <a:latin typeface="Antenna Regular"/>
                <a:cs typeface="Antenna Regular"/>
              </a:rPr>
              <a:t>de</a:t>
            </a:r>
            <a:r>
              <a:rPr sz="1300" spc="-95" dirty="0">
                <a:solidFill>
                  <a:srgbClr val="FFFFFF"/>
                </a:solidFill>
                <a:latin typeface="Antenna Regular"/>
                <a:cs typeface="Antenna Regular"/>
              </a:rPr>
              <a:t> </a:t>
            </a:r>
            <a:r>
              <a:rPr sz="1300" dirty="0">
                <a:solidFill>
                  <a:srgbClr val="FFFFFF"/>
                </a:solidFill>
                <a:latin typeface="Antenna Regular"/>
                <a:cs typeface="Antenna Regular"/>
              </a:rPr>
              <a:t>Datos</a:t>
            </a:r>
            <a:endParaRPr sz="1300" dirty="0">
              <a:latin typeface="Antenna Regular"/>
              <a:cs typeface="Antenna Regular"/>
            </a:endParaRPr>
          </a:p>
        </p:txBody>
      </p:sp>
      <p:sp>
        <p:nvSpPr>
          <p:cNvPr id="6" name="object 6"/>
          <p:cNvSpPr/>
          <p:nvPr/>
        </p:nvSpPr>
        <p:spPr>
          <a:xfrm>
            <a:off x="8430843" y="3351478"/>
            <a:ext cx="2343873" cy="2495054"/>
          </a:xfrm>
          <a:prstGeom prst="rect">
            <a:avLst/>
          </a:prstGeom>
          <a:blipFill>
            <a:blip r:embed="rId3" cstate="print"/>
            <a:stretch>
              <a:fillRect/>
            </a:stretch>
          </a:blipFill>
        </p:spPr>
        <p:txBody>
          <a:bodyPr wrap="square" lIns="0" tIns="0" rIns="0" bIns="0" rtlCol="0"/>
          <a:lstStyle/>
          <a:p>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9835"/>
            <a:ext cx="15356840" cy="2278765"/>
          </a:xfrm>
          <a:prstGeom prst="rect">
            <a:avLst/>
          </a:prstGeom>
          <a:noFill/>
        </p:spPr>
        <p:txBody>
          <a:bodyPr wrap="square">
            <a:spAutoFit/>
          </a:bodyPr>
          <a:lstStyle/>
          <a:p>
            <a:pPr algn="just">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Exhibit 2 shows the Base Case constrained at the current level of selling effort, 52 reps. Such a pure reallocation of effort could lead to a net margin increase of $33.6MM less $28.7MM or $4.9MM, equating to a 16.9% gain. Hence, half of the 34.4% potential gain cited above could be achieved with NO increase in sales staff, but simply by reallocating existing resources. Seattle, Cleveland, and Atlanta seem to be the branches with the most upside potential, with Los Angeles, San Francisco, and Philadelphia apparently the most attractive sources for reduction.</a:t>
            </a:r>
          </a:p>
        </p:txBody>
      </p:sp>
      <p:pic>
        <p:nvPicPr>
          <p:cNvPr id="12" name="Picture 11">
            <a:extLst>
              <a:ext uri="{FF2B5EF4-FFF2-40B4-BE49-F238E27FC236}">
                <a16:creationId xmlns:a16="http://schemas.microsoft.com/office/drawing/2014/main" id="{454DE7B7-F689-44B6-B92F-E7E3FADA8860}"/>
              </a:ext>
            </a:extLst>
          </p:cNvPr>
          <p:cNvPicPr>
            <a:picLocks noChangeAspect="1"/>
          </p:cNvPicPr>
          <p:nvPr/>
        </p:nvPicPr>
        <p:blipFill>
          <a:blip r:embed="rId6"/>
          <a:stretch>
            <a:fillRect/>
          </a:stretch>
        </p:blipFill>
        <p:spPr>
          <a:xfrm>
            <a:off x="3340100" y="4246779"/>
            <a:ext cx="10829479" cy="5354421"/>
          </a:xfrm>
          <a:prstGeom prst="rect">
            <a:avLst/>
          </a:prstGeom>
        </p:spPr>
      </p:pic>
    </p:spTree>
    <p:extLst>
      <p:ext uri="{BB962C8B-B14F-4D97-AF65-F5344CB8AC3E}">
        <p14:creationId xmlns:p14="http://schemas.microsoft.com/office/powerpoint/2010/main" val="91811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752600"/>
            <a:ext cx="15356840" cy="2278765"/>
          </a:xfrm>
          <a:prstGeom prst="rect">
            <a:avLst/>
          </a:prstGeom>
          <a:noFill/>
        </p:spPr>
        <p:txBody>
          <a:bodyPr wrap="square">
            <a:spAutoFit/>
          </a:bodyPr>
          <a:lstStyle/>
          <a:p>
            <a:pPr algn="just">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Exhibit 3 shows the sensitivity of the unconstrained optimal sales force size to the (projected) profit margin for the firm. And Exhibit 4 shows how projected profitability increases steeply up to a level of about 68 sales reps and then seems to level off. This observation shows that after 68 sales reps there is not much to gain OR much to lose financially from adding staff. Hence, a reasonable case could be made for increasing to a target of 68 reps (see Exhibit 5 which is created by re-running the analysis with a constraint of 68); it is much more difficult to support a case for the model "optimum" of 97.</a:t>
            </a:r>
          </a:p>
        </p:txBody>
      </p:sp>
      <p:pic>
        <p:nvPicPr>
          <p:cNvPr id="13" name="Picture 12">
            <a:extLst>
              <a:ext uri="{FF2B5EF4-FFF2-40B4-BE49-F238E27FC236}">
                <a16:creationId xmlns:a16="http://schemas.microsoft.com/office/drawing/2014/main" id="{6D8444B7-040C-47D1-8053-DE90ED8C2BA7}"/>
              </a:ext>
            </a:extLst>
          </p:cNvPr>
          <p:cNvPicPr>
            <a:picLocks noChangeAspect="1"/>
          </p:cNvPicPr>
          <p:nvPr/>
        </p:nvPicPr>
        <p:blipFill>
          <a:blip r:embed="rId6"/>
          <a:stretch>
            <a:fillRect/>
          </a:stretch>
        </p:blipFill>
        <p:spPr>
          <a:xfrm>
            <a:off x="2044700" y="4191000"/>
            <a:ext cx="4958779" cy="5248808"/>
          </a:xfrm>
          <a:prstGeom prst="rect">
            <a:avLst/>
          </a:prstGeom>
        </p:spPr>
      </p:pic>
      <p:pic>
        <p:nvPicPr>
          <p:cNvPr id="15" name="Picture 14">
            <a:extLst>
              <a:ext uri="{FF2B5EF4-FFF2-40B4-BE49-F238E27FC236}">
                <a16:creationId xmlns:a16="http://schemas.microsoft.com/office/drawing/2014/main" id="{283B1AF3-7181-42FF-9844-57F6B7C0BCD6}"/>
              </a:ext>
            </a:extLst>
          </p:cNvPr>
          <p:cNvPicPr>
            <a:picLocks noChangeAspect="1"/>
          </p:cNvPicPr>
          <p:nvPr/>
        </p:nvPicPr>
        <p:blipFill>
          <a:blip r:embed="rId7"/>
          <a:stretch>
            <a:fillRect/>
          </a:stretch>
        </p:blipFill>
        <p:spPr>
          <a:xfrm>
            <a:off x="7694740" y="4114800"/>
            <a:ext cx="6225371" cy="5375515"/>
          </a:xfrm>
          <a:prstGeom prst="rect">
            <a:avLst/>
          </a:prstGeom>
        </p:spPr>
      </p:pic>
    </p:spTree>
    <p:extLst>
      <p:ext uri="{BB962C8B-B14F-4D97-AF65-F5344CB8AC3E}">
        <p14:creationId xmlns:p14="http://schemas.microsoft.com/office/powerpoint/2010/main" val="391167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pic>
        <p:nvPicPr>
          <p:cNvPr id="12" name="Picture 11">
            <a:extLst>
              <a:ext uri="{FF2B5EF4-FFF2-40B4-BE49-F238E27FC236}">
                <a16:creationId xmlns:a16="http://schemas.microsoft.com/office/drawing/2014/main" id="{64D5277C-ED57-4C8A-9EC5-D197B1E6D298}"/>
              </a:ext>
            </a:extLst>
          </p:cNvPr>
          <p:cNvPicPr>
            <a:picLocks noChangeAspect="1"/>
          </p:cNvPicPr>
          <p:nvPr/>
        </p:nvPicPr>
        <p:blipFill>
          <a:blip r:embed="rId6"/>
          <a:stretch>
            <a:fillRect/>
          </a:stretch>
        </p:blipFill>
        <p:spPr>
          <a:xfrm>
            <a:off x="3063875" y="1854621"/>
            <a:ext cx="12011025" cy="6222579"/>
          </a:xfrm>
          <a:prstGeom prst="rect">
            <a:avLst/>
          </a:prstGeom>
        </p:spPr>
      </p:pic>
    </p:spTree>
    <p:extLst>
      <p:ext uri="{BB962C8B-B14F-4D97-AF65-F5344CB8AC3E}">
        <p14:creationId xmlns:p14="http://schemas.microsoft.com/office/powerpoint/2010/main" val="793216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828800"/>
            <a:ext cx="15356840" cy="3575531"/>
          </a:xfrm>
          <a:prstGeom prst="rect">
            <a:avLst/>
          </a:prstGeom>
          <a:noFill/>
        </p:spPr>
        <p:txBody>
          <a:bodyPr wrap="square">
            <a:spAutoFit/>
          </a:bodyPr>
          <a:lstStyle/>
          <a:p>
            <a:pPr algn="just">
              <a:lnSpc>
                <a:spcPct val="120000"/>
              </a:lnSpc>
              <a:spcAft>
                <a:spcPts val="1600"/>
              </a:spcAft>
            </a:pPr>
            <a:r>
              <a:rPr lang="en-US" sz="2400" b="1" dirty="0">
                <a:effectLst/>
                <a:latin typeface="Antenna Light" panose="02000503000000020004" pitchFamily="50" charset="0"/>
                <a:ea typeface="Calibri" panose="020F0502020204030204" pitchFamily="34" charset="0"/>
                <a:cs typeface="Times New Roman" panose="02020603050405020304" pitchFamily="18" charset="0"/>
              </a:rPr>
              <a:t>Question 2</a:t>
            </a:r>
          </a:p>
          <a:p>
            <a:pPr algn="just">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Product development has a breakthrough technology that they claim will increase the size of the market by 20-25% with average profit margins approaching 40% for the full line of products. What would the impact of such a scenario be on your results and recommendations from Q1?</a:t>
            </a:r>
          </a:p>
          <a:p>
            <a:pPr algn="just">
              <a:lnSpc>
                <a:spcPct val="120000"/>
              </a:lnSpc>
              <a:spcAft>
                <a:spcPts val="1600"/>
              </a:spcAft>
            </a:pPr>
            <a:r>
              <a:rPr lang="en-US" sz="2400" dirty="0">
                <a:latin typeface="Antenna Bold" panose="02000503000000020004" pitchFamily="50" charset="0"/>
                <a:ea typeface="Calibri" panose="020F0502020204030204" pitchFamily="34" charset="0"/>
                <a:cs typeface="Times New Roman" panose="02020603050405020304" pitchFamily="18" charset="0"/>
              </a:rPr>
              <a:t>R. </a:t>
            </a:r>
            <a:r>
              <a:rPr lang="en-US" sz="2400" dirty="0">
                <a:latin typeface="Antenna Light" panose="02000503000000020004" pitchFamily="50" charset="0"/>
                <a:ea typeface="Calibri" panose="020F0502020204030204" pitchFamily="34" charset="0"/>
                <a:cs typeface="Times New Roman" panose="02020603050405020304" pitchFamily="18" charset="0"/>
              </a:rPr>
              <a:t>To account for the increased market size and profit margins, we must adjust the Base Scenario (Exhibit 6) in </a:t>
            </a:r>
            <a:r>
              <a:rPr lang="en-US" sz="2400" dirty="0" err="1">
                <a:latin typeface="Antenna Light" panose="02000503000000020004" pitchFamily="50" charset="0"/>
                <a:ea typeface="Calibri" panose="020F0502020204030204" pitchFamily="34" charset="0"/>
                <a:cs typeface="Times New Roman" panose="02020603050405020304" pitchFamily="18" charset="0"/>
              </a:rPr>
              <a:t>Enginius</a:t>
            </a:r>
            <a:r>
              <a:rPr lang="en-US" sz="2400" dirty="0">
                <a:latin typeface="Antenna Light" panose="02000503000000020004" pitchFamily="50" charset="0"/>
                <a:ea typeface="Calibri" panose="020F0502020204030204" pitchFamily="34" charset="0"/>
                <a:cs typeface="Times New Roman" panose="02020603050405020304" pitchFamily="18" charset="0"/>
              </a:rPr>
              <a:t> to the following: increase the current sales in each market by 22.5% (a middle ground to the 20-25% expected increase) and increase the margin to 40%.</a:t>
            </a:r>
            <a:endParaRPr lang="en-US" sz="2400" dirty="0">
              <a:effectLst/>
              <a:latin typeface="Antenna Light" panose="02000503000000020004" pitchFamily="50"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EF918F10-3E51-400C-9606-9BE3C0D95FE6}"/>
              </a:ext>
            </a:extLst>
          </p:cNvPr>
          <p:cNvPicPr>
            <a:picLocks noChangeAspect="1"/>
          </p:cNvPicPr>
          <p:nvPr/>
        </p:nvPicPr>
        <p:blipFill>
          <a:blip r:embed="rId6"/>
          <a:stretch>
            <a:fillRect/>
          </a:stretch>
        </p:blipFill>
        <p:spPr>
          <a:xfrm>
            <a:off x="2611113" y="5740403"/>
            <a:ext cx="12658737" cy="2489197"/>
          </a:xfrm>
          <a:prstGeom prst="rect">
            <a:avLst/>
          </a:prstGeom>
        </p:spPr>
      </p:pic>
    </p:spTree>
    <p:extLst>
      <p:ext uri="{BB962C8B-B14F-4D97-AF65-F5344CB8AC3E}">
        <p14:creationId xmlns:p14="http://schemas.microsoft.com/office/powerpoint/2010/main" val="299320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pic>
        <p:nvPicPr>
          <p:cNvPr id="13" name="Picture 12">
            <a:extLst>
              <a:ext uri="{FF2B5EF4-FFF2-40B4-BE49-F238E27FC236}">
                <a16:creationId xmlns:a16="http://schemas.microsoft.com/office/drawing/2014/main" id="{1EB02F3F-5D10-4A22-B086-9574EABF5F8F}"/>
              </a:ext>
            </a:extLst>
          </p:cNvPr>
          <p:cNvPicPr>
            <a:picLocks noChangeAspect="1"/>
          </p:cNvPicPr>
          <p:nvPr/>
        </p:nvPicPr>
        <p:blipFill>
          <a:blip r:embed="rId6"/>
          <a:stretch>
            <a:fillRect/>
          </a:stretch>
        </p:blipFill>
        <p:spPr>
          <a:xfrm>
            <a:off x="2959100" y="2862463"/>
            <a:ext cx="11730355" cy="6205337"/>
          </a:xfrm>
          <a:prstGeom prst="rect">
            <a:avLst/>
          </a:prstGeom>
        </p:spPr>
      </p:pic>
      <p:sp>
        <p:nvSpPr>
          <p:cNvPr id="12" name="TextBox 17">
            <a:extLst>
              <a:ext uri="{FF2B5EF4-FFF2-40B4-BE49-F238E27FC236}">
                <a16:creationId xmlns:a16="http://schemas.microsoft.com/office/drawing/2014/main" id="{EC8A0677-4E9B-1D40-8417-8D23E4A71DFF}"/>
              </a:ext>
            </a:extLst>
          </p:cNvPr>
          <p:cNvSpPr txBox="1"/>
          <p:nvPr/>
        </p:nvSpPr>
        <p:spPr>
          <a:xfrm>
            <a:off x="1198830" y="1447800"/>
            <a:ext cx="15323869" cy="1200329"/>
          </a:xfrm>
          <a:prstGeom prst="rect">
            <a:avLst/>
          </a:prstGeom>
          <a:noFill/>
        </p:spPr>
        <p:txBody>
          <a:bodyPr wrap="square">
            <a:spAutoFit/>
          </a:bodyPr>
          <a:lstStyle/>
          <a:p>
            <a:pPr algn="just"/>
            <a:r>
              <a:rPr lang="en-US" sz="2400" dirty="0">
                <a:latin typeface="Antenna Light" panose="02000503000000020004" pitchFamily="50" charset="0"/>
                <a:cs typeface="Times New Roman" panose="02020603050405020304" pitchFamily="18" charset="0"/>
              </a:rPr>
              <a:t>The unconstrained analysis in Exhibit 7 suggests an optimal salesforce size of 106 without constraints and an upside total net margin opportunity of $60MM - $43.3MM or $16.7MM (or 39%). Of that amount $50.1-$43.3 or $6.8MM (or 40%) of the gain can be attributed to reallocation as seen in Exhibit 8.</a:t>
            </a:r>
            <a:endParaRPr lang="es-CO" sz="2400" dirty="0">
              <a:latin typeface="Antenna Light" panose="02000503000000020004" pitchFamily="50" charset="0"/>
              <a:cs typeface="Times New Roman" panose="02020603050405020304" pitchFamily="18" charset="0"/>
            </a:endParaRPr>
          </a:p>
        </p:txBody>
      </p:sp>
    </p:spTree>
    <p:extLst>
      <p:ext uri="{BB962C8B-B14F-4D97-AF65-F5344CB8AC3E}">
        <p14:creationId xmlns:p14="http://schemas.microsoft.com/office/powerpoint/2010/main" val="3845864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pic>
        <p:nvPicPr>
          <p:cNvPr id="12" name="Picture 11">
            <a:extLst>
              <a:ext uri="{FF2B5EF4-FFF2-40B4-BE49-F238E27FC236}">
                <a16:creationId xmlns:a16="http://schemas.microsoft.com/office/drawing/2014/main" id="{570B1F97-24DA-4A28-A292-44122D7056CF}"/>
              </a:ext>
            </a:extLst>
          </p:cNvPr>
          <p:cNvPicPr>
            <a:picLocks noChangeAspect="1"/>
          </p:cNvPicPr>
          <p:nvPr/>
        </p:nvPicPr>
        <p:blipFill>
          <a:blip r:embed="rId6"/>
          <a:stretch>
            <a:fillRect/>
          </a:stretch>
        </p:blipFill>
        <p:spPr>
          <a:xfrm>
            <a:off x="2649537" y="1934673"/>
            <a:ext cx="12049125" cy="6066327"/>
          </a:xfrm>
          <a:prstGeom prst="rect">
            <a:avLst/>
          </a:prstGeom>
        </p:spPr>
      </p:pic>
    </p:spTree>
    <p:extLst>
      <p:ext uri="{BB962C8B-B14F-4D97-AF65-F5344CB8AC3E}">
        <p14:creationId xmlns:p14="http://schemas.microsoft.com/office/powerpoint/2010/main" val="114170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3352800"/>
            <a:ext cx="15509240" cy="3337517"/>
          </a:xfrm>
          <a:prstGeom prst="rect">
            <a:avLst/>
          </a:prstGeom>
          <a:noFill/>
        </p:spPr>
        <p:txBody>
          <a:bodyPr wrap="square">
            <a:spAutoFit/>
          </a:bodyPr>
          <a:lstStyle/>
          <a:p>
            <a:pPr>
              <a:lnSpc>
                <a:spcPct val="120000"/>
              </a:lnSpc>
              <a:spcAft>
                <a:spcPts val="1600"/>
              </a:spcAft>
            </a:pPr>
            <a:r>
              <a:rPr lang="en-US" sz="2400" b="1" dirty="0">
                <a:effectLst/>
                <a:latin typeface="Antenna Bold" panose="02000503000000020004" pitchFamily="50" charset="0"/>
                <a:ea typeface="Calibri" panose="020F0502020204030204" pitchFamily="34" charset="0"/>
                <a:cs typeface="Times New Roman" panose="02020603050405020304" pitchFamily="18" charset="0"/>
              </a:rPr>
              <a:t>Question 3 </a:t>
            </a:r>
            <a:endParaRPr lang="en-US" sz="2400" b="1" dirty="0">
              <a:latin typeface="Antenna Light" panose="02000503000000020004" pitchFamily="50" charset="0"/>
              <a:ea typeface="Calibri" panose="020F0502020204030204" pitchFamily="34" charset="0"/>
              <a:cs typeface="Times New Roman" panose="02020603050405020304" pitchFamily="18" charset="0"/>
            </a:endParaRPr>
          </a:p>
          <a:p>
            <a:pPr>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What would you recommend and why?</a:t>
            </a:r>
          </a:p>
          <a:p>
            <a:pPr>
              <a:lnSpc>
                <a:spcPct val="120000"/>
              </a:lnSpc>
              <a:spcAft>
                <a:spcPts val="1600"/>
              </a:spcAft>
            </a:pPr>
            <a:r>
              <a:rPr lang="en-US" sz="2400" dirty="0">
                <a:latin typeface="Antenna Bold" panose="02000503000000020004" pitchFamily="50" charset="0"/>
                <a:ea typeface="Calibri" panose="020F0502020204030204" pitchFamily="34" charset="0"/>
                <a:cs typeface="Times New Roman" panose="02020603050405020304" pitchFamily="18" charset="0"/>
              </a:rPr>
              <a:t>R. </a:t>
            </a:r>
            <a:r>
              <a:rPr lang="en-US" sz="2400" dirty="0">
                <a:latin typeface="Antenna Light" panose="02000503000000020004" pitchFamily="50" charset="0"/>
                <a:ea typeface="Calibri" panose="020F0502020204030204" pitchFamily="34" charset="0"/>
                <a:cs typeface="Times New Roman" panose="02020603050405020304" pitchFamily="18" charset="0"/>
              </a:rPr>
              <a:t>There are many good answers here, but the best will involve: </a:t>
            </a:r>
          </a:p>
          <a:p>
            <a:pPr>
              <a:lnSpc>
                <a:spcPct val="120000"/>
              </a:lnSpc>
              <a:spcAft>
                <a:spcPts val="1600"/>
              </a:spcAft>
            </a:pPr>
            <a:r>
              <a:rPr lang="en-US" sz="2400" dirty="0">
                <a:latin typeface="Antenna Light" panose="02000503000000020004" pitchFamily="50" charset="0"/>
                <a:ea typeface="Calibri" panose="020F0502020204030204" pitchFamily="34" charset="0"/>
                <a:cs typeface="Times New Roman" panose="02020603050405020304" pitchFamily="18" charset="0"/>
              </a:rPr>
              <a:t>1. Recognition of gains to reallocation versus gains to size increase. </a:t>
            </a:r>
            <a:br>
              <a:rPr lang="en-US" sz="2400" dirty="0">
                <a:latin typeface="Antenna Light" panose="02000503000000020004" pitchFamily="50" charset="0"/>
                <a:ea typeface="Calibri" panose="020F0502020204030204" pitchFamily="34" charset="0"/>
                <a:cs typeface="Times New Roman" panose="02020603050405020304" pitchFamily="18" charset="0"/>
              </a:rPr>
            </a:br>
            <a:r>
              <a:rPr lang="en-US" sz="2400" dirty="0">
                <a:latin typeface="Antenna Light" panose="02000503000000020004" pitchFamily="50" charset="0"/>
                <a:ea typeface="Calibri" panose="020F0502020204030204" pitchFamily="34" charset="0"/>
                <a:cs typeface="Times New Roman" panose="02020603050405020304" pitchFamily="18" charset="0"/>
              </a:rPr>
              <a:t>2. Tentative long term plans (3 years out), with benchmarks and reassessment points annually at least. </a:t>
            </a:r>
            <a:br>
              <a:rPr lang="en-US" sz="2400" dirty="0">
                <a:latin typeface="Antenna Light" panose="02000503000000020004" pitchFamily="50" charset="0"/>
                <a:ea typeface="Calibri" panose="020F0502020204030204" pitchFamily="34" charset="0"/>
                <a:cs typeface="Times New Roman" panose="02020603050405020304" pitchFamily="18" charset="0"/>
              </a:rPr>
            </a:br>
            <a:r>
              <a:rPr lang="en-US" sz="2400" dirty="0">
                <a:latin typeface="Antenna Light" panose="02000503000000020004" pitchFamily="50" charset="0"/>
                <a:ea typeface="Calibri" panose="020F0502020204030204" pitchFamily="34" charset="0"/>
                <a:cs typeface="Times New Roman" panose="02020603050405020304" pitchFamily="18" charset="0"/>
              </a:rPr>
              <a:t>3. Understanding that these are staffing and people issues and that people may not be easy to move. </a:t>
            </a:r>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622496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7348200" cy="9753600"/>
          </a:xfrm>
          <a:custGeom>
            <a:avLst/>
            <a:gdLst/>
            <a:ahLst/>
            <a:cxnLst/>
            <a:rect l="l" t="t" r="r" b="b"/>
            <a:pathLst>
              <a:path w="17348200" h="9753600">
                <a:moveTo>
                  <a:pt x="0" y="9753600"/>
                </a:moveTo>
                <a:lnTo>
                  <a:pt x="17348200" y="9753600"/>
                </a:lnTo>
                <a:lnTo>
                  <a:pt x="17348200" y="0"/>
                </a:lnTo>
                <a:lnTo>
                  <a:pt x="0" y="0"/>
                </a:lnTo>
                <a:lnTo>
                  <a:pt x="0" y="9753600"/>
                </a:lnTo>
                <a:close/>
              </a:path>
            </a:pathLst>
          </a:custGeom>
          <a:solidFill>
            <a:srgbClr val="01132F"/>
          </a:solidFill>
        </p:spPr>
        <p:txBody>
          <a:bodyPr wrap="square" lIns="0" tIns="0" rIns="0" bIns="0" rtlCol="0"/>
          <a:lstStyle/>
          <a:p>
            <a:endParaRPr/>
          </a:p>
        </p:txBody>
      </p:sp>
      <p:sp>
        <p:nvSpPr>
          <p:cNvPr id="3" name="object 3"/>
          <p:cNvSpPr txBox="1"/>
          <p:nvPr/>
        </p:nvSpPr>
        <p:spPr>
          <a:xfrm>
            <a:off x="8256637" y="7987272"/>
            <a:ext cx="2221230" cy="938530"/>
          </a:xfrm>
          <a:prstGeom prst="rect">
            <a:avLst/>
          </a:prstGeom>
        </p:spPr>
        <p:txBody>
          <a:bodyPr vert="horz" wrap="square" lIns="0" tIns="17145" rIns="0" bIns="0" rtlCol="0">
            <a:spAutoFit/>
          </a:bodyPr>
          <a:lstStyle/>
          <a:p>
            <a:pPr marL="12700">
              <a:lnSpc>
                <a:spcPct val="100000"/>
              </a:lnSpc>
              <a:spcBef>
                <a:spcPts val="135"/>
              </a:spcBef>
            </a:pPr>
            <a:r>
              <a:rPr sz="5950" b="1" spc="35" dirty="0">
                <a:solidFill>
                  <a:srgbClr val="F0F1F1"/>
                </a:solidFill>
                <a:latin typeface="Antenna Bold"/>
                <a:cs typeface="Antenna Bold"/>
              </a:rPr>
              <a:t>M</a:t>
            </a:r>
            <a:r>
              <a:rPr sz="5950" b="1" spc="20" dirty="0">
                <a:solidFill>
                  <a:srgbClr val="18CDE2"/>
                </a:solidFill>
                <a:latin typeface="Antenna Bold"/>
                <a:cs typeface="Antenna Bold"/>
              </a:rPr>
              <a:t>IA</a:t>
            </a:r>
            <a:r>
              <a:rPr sz="5950" b="1" spc="30" dirty="0">
                <a:solidFill>
                  <a:srgbClr val="F0F1F1"/>
                </a:solidFill>
                <a:latin typeface="Antenna Bold"/>
                <a:cs typeface="Antenna Bold"/>
              </a:rPr>
              <a:t>D</a:t>
            </a:r>
            <a:endParaRPr sz="5950">
              <a:latin typeface="Antenna Bold"/>
              <a:cs typeface="Antenna Bold"/>
            </a:endParaRPr>
          </a:p>
        </p:txBody>
      </p:sp>
      <p:sp>
        <p:nvSpPr>
          <p:cNvPr id="4" name="object 4"/>
          <p:cNvSpPr txBox="1"/>
          <p:nvPr/>
        </p:nvSpPr>
        <p:spPr>
          <a:xfrm>
            <a:off x="10983144" y="8298948"/>
            <a:ext cx="929640" cy="497205"/>
          </a:xfrm>
          <a:prstGeom prst="rect">
            <a:avLst/>
          </a:prstGeom>
        </p:spPr>
        <p:txBody>
          <a:bodyPr vert="horz" wrap="square" lIns="0" tIns="54610" rIns="0" bIns="0" rtlCol="0">
            <a:spAutoFit/>
          </a:bodyPr>
          <a:lstStyle/>
          <a:p>
            <a:pPr marL="12700">
              <a:lnSpc>
                <a:spcPct val="100000"/>
              </a:lnSpc>
              <a:spcBef>
                <a:spcPts val="430"/>
              </a:spcBef>
            </a:pPr>
            <a:r>
              <a:rPr sz="750" spc="15" dirty="0">
                <a:solidFill>
                  <a:srgbClr val="FFFFFF"/>
                </a:solidFill>
                <a:latin typeface="Antenna Regular"/>
                <a:cs typeface="Antenna Regular"/>
              </a:rPr>
              <a:t>Maestría</a:t>
            </a:r>
            <a:endParaRPr sz="750">
              <a:latin typeface="Antenna Regular"/>
              <a:cs typeface="Antenna Regular"/>
            </a:endParaRPr>
          </a:p>
          <a:p>
            <a:pPr marL="12700" marR="5080">
              <a:lnSpc>
                <a:spcPct val="137500"/>
              </a:lnSpc>
            </a:pPr>
            <a:r>
              <a:rPr sz="750" spc="20" dirty="0">
                <a:solidFill>
                  <a:srgbClr val="FFFFFF"/>
                </a:solidFill>
                <a:latin typeface="Antenna Regular"/>
                <a:cs typeface="Antenna Regular"/>
              </a:rPr>
              <a:t>en </a:t>
            </a:r>
            <a:r>
              <a:rPr sz="750" spc="10" dirty="0">
                <a:solidFill>
                  <a:srgbClr val="FFFFFF"/>
                </a:solidFill>
                <a:latin typeface="Antenna Regular"/>
                <a:cs typeface="Antenna Regular"/>
              </a:rPr>
              <a:t>Inteligencia  </a:t>
            </a:r>
            <a:r>
              <a:rPr sz="750" spc="15" dirty="0">
                <a:solidFill>
                  <a:srgbClr val="FFFFFF"/>
                </a:solidFill>
                <a:latin typeface="Antenna Regular"/>
                <a:cs typeface="Antenna Regular"/>
              </a:rPr>
              <a:t>Analítica </a:t>
            </a:r>
            <a:r>
              <a:rPr sz="750" spc="20" dirty="0">
                <a:solidFill>
                  <a:srgbClr val="FFFFFF"/>
                </a:solidFill>
                <a:latin typeface="Antenna Regular"/>
                <a:cs typeface="Antenna Regular"/>
              </a:rPr>
              <a:t>de</a:t>
            </a:r>
            <a:r>
              <a:rPr sz="750" spc="-80" dirty="0">
                <a:solidFill>
                  <a:srgbClr val="FFFFFF"/>
                </a:solidFill>
                <a:latin typeface="Antenna Regular"/>
                <a:cs typeface="Antenna Regular"/>
              </a:rPr>
              <a:t> </a:t>
            </a:r>
            <a:r>
              <a:rPr sz="750" spc="10" dirty="0">
                <a:solidFill>
                  <a:srgbClr val="FFFFFF"/>
                </a:solidFill>
                <a:latin typeface="Antenna Regular"/>
                <a:cs typeface="Antenna Regular"/>
              </a:rPr>
              <a:t>Datos</a:t>
            </a:r>
            <a:endParaRPr sz="750">
              <a:latin typeface="Antenna Regular"/>
              <a:cs typeface="Antenna Regular"/>
            </a:endParaRPr>
          </a:p>
        </p:txBody>
      </p:sp>
      <p:sp>
        <p:nvSpPr>
          <p:cNvPr id="5" name="object 5"/>
          <p:cNvSpPr/>
          <p:nvPr/>
        </p:nvSpPr>
        <p:spPr>
          <a:xfrm>
            <a:off x="9940352" y="7278090"/>
            <a:ext cx="1390129" cy="14824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2471400" y="7327900"/>
            <a:ext cx="0" cy="1536700"/>
          </a:xfrm>
          <a:custGeom>
            <a:avLst/>
            <a:gdLst/>
            <a:ahLst/>
            <a:cxnLst/>
            <a:rect l="l" t="t" r="r" b="b"/>
            <a:pathLst>
              <a:path h="1536700">
                <a:moveTo>
                  <a:pt x="0" y="0"/>
                </a:moveTo>
                <a:lnTo>
                  <a:pt x="0" y="1536700"/>
                </a:lnTo>
              </a:path>
            </a:pathLst>
          </a:custGeom>
          <a:ln w="12700">
            <a:solidFill>
              <a:srgbClr val="FFFFFF"/>
            </a:solidFill>
          </a:ln>
        </p:spPr>
        <p:txBody>
          <a:bodyPr wrap="square" lIns="0" tIns="0" rIns="0" bIns="0" rtlCol="0"/>
          <a:lstStyle/>
          <a:p>
            <a:endParaRPr/>
          </a:p>
        </p:txBody>
      </p:sp>
      <p:sp>
        <p:nvSpPr>
          <p:cNvPr id="8" name="object 8"/>
          <p:cNvSpPr/>
          <p:nvPr/>
        </p:nvSpPr>
        <p:spPr>
          <a:xfrm>
            <a:off x="0" y="12699"/>
            <a:ext cx="7796720" cy="9740900"/>
          </a:xfrm>
          <a:prstGeom prst="rect">
            <a:avLst/>
          </a:prstGeom>
          <a:blipFill>
            <a:blip r:embed="rId3"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6E8FFAA8-F65B-49B9-BCA8-45E57EEBD23E}"/>
              </a:ext>
            </a:extLst>
          </p:cNvPr>
          <p:cNvSpPr txBox="1"/>
          <p:nvPr/>
        </p:nvSpPr>
        <p:spPr>
          <a:xfrm>
            <a:off x="12941300" y="7467600"/>
            <a:ext cx="3188970" cy="1235595"/>
          </a:xfrm>
          <a:prstGeom prst="rect">
            <a:avLst/>
          </a:prstGeom>
        </p:spPr>
        <p:txBody>
          <a:bodyPr vert="horz" wrap="square" lIns="0" tIns="62865" rIns="0" bIns="0" rtlCol="0">
            <a:spAutoFit/>
          </a:bodyPr>
          <a:lstStyle/>
          <a:p>
            <a:pPr marL="12700">
              <a:lnSpc>
                <a:spcPct val="100000"/>
              </a:lnSpc>
              <a:spcBef>
                <a:spcPts val="495"/>
              </a:spcBef>
            </a:pPr>
            <a:r>
              <a:rPr lang="es-CO" sz="3600" b="1" dirty="0">
                <a:solidFill>
                  <a:srgbClr val="FFFFFF"/>
                </a:solidFill>
                <a:latin typeface="Antenna Bold"/>
                <a:cs typeface="Antenna Bold"/>
              </a:rPr>
              <a:t>Marketing</a:t>
            </a:r>
          </a:p>
          <a:p>
            <a:pPr marL="12700">
              <a:lnSpc>
                <a:spcPct val="100000"/>
              </a:lnSpc>
              <a:spcBef>
                <a:spcPts val="495"/>
              </a:spcBef>
            </a:pPr>
            <a:r>
              <a:rPr lang="es-CO" sz="3600" b="1" dirty="0" err="1">
                <a:solidFill>
                  <a:srgbClr val="FFFFFF"/>
                </a:solidFill>
                <a:latin typeface="Antenna Bold"/>
                <a:cs typeface="Antenna Bold"/>
              </a:rPr>
              <a:t>Analytics</a:t>
            </a:r>
            <a:endParaRPr lang="es-CO" sz="3600" b="1" dirty="0">
              <a:solidFill>
                <a:srgbClr val="FFFFFF"/>
              </a:solidFill>
              <a:latin typeface="Antenna Bold"/>
              <a:cs typeface="Antenna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7988300" cy="9753600"/>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0" y="0"/>
            <a:ext cx="7988300" cy="9753600"/>
          </a:xfrm>
          <a:custGeom>
            <a:avLst/>
            <a:gdLst/>
            <a:ahLst/>
            <a:cxnLst/>
            <a:rect l="l" t="t" r="r" b="b"/>
            <a:pathLst>
              <a:path w="7988300" h="9753600">
                <a:moveTo>
                  <a:pt x="0" y="9753600"/>
                </a:moveTo>
                <a:lnTo>
                  <a:pt x="7988300" y="9753600"/>
                </a:lnTo>
                <a:lnTo>
                  <a:pt x="7988300" y="0"/>
                </a:lnTo>
                <a:lnTo>
                  <a:pt x="0" y="0"/>
                </a:lnTo>
                <a:lnTo>
                  <a:pt x="0" y="9753600"/>
                </a:lnTo>
                <a:close/>
              </a:path>
            </a:pathLst>
          </a:custGeom>
          <a:solidFill>
            <a:srgbClr val="01132F">
              <a:alpha val="96998"/>
            </a:srgbClr>
          </a:solidFill>
        </p:spPr>
        <p:txBody>
          <a:bodyPr wrap="square" lIns="0" tIns="0" rIns="0" bIns="0" rtlCol="0"/>
          <a:lstStyle/>
          <a:p>
            <a:endParaRPr dirty="0"/>
          </a:p>
        </p:txBody>
      </p:sp>
      <p:sp>
        <p:nvSpPr>
          <p:cNvPr id="5" name="object 5"/>
          <p:cNvSpPr txBox="1"/>
          <p:nvPr/>
        </p:nvSpPr>
        <p:spPr>
          <a:xfrm>
            <a:off x="1689100" y="4584306"/>
            <a:ext cx="3051810" cy="1283335"/>
          </a:xfrm>
          <a:prstGeom prst="rect">
            <a:avLst/>
          </a:prstGeom>
        </p:spPr>
        <p:txBody>
          <a:bodyPr vert="horz" wrap="square" lIns="0" tIns="13335" rIns="0" bIns="0" rtlCol="0">
            <a:spAutoFit/>
          </a:bodyPr>
          <a:lstStyle/>
          <a:p>
            <a:pPr marL="12700">
              <a:lnSpc>
                <a:spcPct val="100000"/>
              </a:lnSpc>
              <a:spcBef>
                <a:spcPts val="105"/>
              </a:spcBef>
            </a:pPr>
            <a:r>
              <a:rPr sz="8250" b="1" dirty="0">
                <a:solidFill>
                  <a:srgbClr val="F0F1F1"/>
                </a:solidFill>
                <a:latin typeface="Antenna Bold"/>
                <a:cs typeface="Antenna Bold"/>
              </a:rPr>
              <a:t>M</a:t>
            </a:r>
            <a:r>
              <a:rPr sz="8250" b="1" dirty="0">
                <a:solidFill>
                  <a:srgbClr val="18CDE2"/>
                </a:solidFill>
                <a:latin typeface="Antenna Bold"/>
                <a:cs typeface="Antenna Bold"/>
              </a:rPr>
              <a:t>IA</a:t>
            </a:r>
            <a:r>
              <a:rPr sz="8250" b="1" dirty="0">
                <a:solidFill>
                  <a:srgbClr val="F0F1F1"/>
                </a:solidFill>
                <a:latin typeface="Antenna Bold"/>
                <a:cs typeface="Antenna Bold"/>
              </a:rPr>
              <a:t>D</a:t>
            </a:r>
            <a:endParaRPr sz="8250" dirty="0">
              <a:latin typeface="Antenna Bold"/>
              <a:cs typeface="Antenna Bold"/>
            </a:endParaRPr>
          </a:p>
        </p:txBody>
      </p:sp>
      <p:sp>
        <p:nvSpPr>
          <p:cNvPr id="6" name="object 6"/>
          <p:cNvSpPr txBox="1"/>
          <p:nvPr/>
        </p:nvSpPr>
        <p:spPr>
          <a:xfrm>
            <a:off x="5446897" y="5013861"/>
            <a:ext cx="1271905" cy="675640"/>
          </a:xfrm>
          <a:prstGeom prst="rect">
            <a:avLst/>
          </a:prstGeom>
        </p:spPr>
        <p:txBody>
          <a:bodyPr vert="horz" wrap="square" lIns="0" tIns="68580" rIns="0" bIns="0" rtlCol="0">
            <a:spAutoFit/>
          </a:bodyPr>
          <a:lstStyle/>
          <a:p>
            <a:pPr marL="12700">
              <a:lnSpc>
                <a:spcPct val="100000"/>
              </a:lnSpc>
              <a:spcBef>
                <a:spcPts val="540"/>
              </a:spcBef>
            </a:pPr>
            <a:r>
              <a:rPr sz="1050" spc="10" dirty="0">
                <a:solidFill>
                  <a:srgbClr val="FFFFFF"/>
                </a:solidFill>
                <a:latin typeface="Antenna Regular"/>
                <a:cs typeface="Antenna Regular"/>
              </a:rPr>
              <a:t>Maestría</a:t>
            </a:r>
            <a:endParaRPr sz="1050" dirty="0">
              <a:latin typeface="Antenna Regular"/>
              <a:cs typeface="Antenna Regular"/>
            </a:endParaRPr>
          </a:p>
          <a:p>
            <a:pPr marL="12700" marR="5080">
              <a:lnSpc>
                <a:spcPct val="135400"/>
              </a:lnSpc>
            </a:pPr>
            <a:r>
              <a:rPr sz="1050" spc="20" dirty="0">
                <a:solidFill>
                  <a:srgbClr val="FFFFFF"/>
                </a:solidFill>
                <a:latin typeface="Antenna Regular"/>
                <a:cs typeface="Antenna Regular"/>
              </a:rPr>
              <a:t>en </a:t>
            </a:r>
            <a:r>
              <a:rPr sz="1050" spc="10" dirty="0">
                <a:solidFill>
                  <a:srgbClr val="FFFFFF"/>
                </a:solidFill>
                <a:latin typeface="Antenna Regular"/>
                <a:cs typeface="Antenna Regular"/>
              </a:rPr>
              <a:t>Inteligencia  Analítica </a:t>
            </a:r>
            <a:r>
              <a:rPr sz="1050" spc="20" dirty="0">
                <a:solidFill>
                  <a:srgbClr val="FFFFFF"/>
                </a:solidFill>
                <a:latin typeface="Antenna Regular"/>
                <a:cs typeface="Antenna Regular"/>
              </a:rPr>
              <a:t>de</a:t>
            </a:r>
            <a:r>
              <a:rPr sz="1050" spc="-50" dirty="0">
                <a:solidFill>
                  <a:srgbClr val="FFFFFF"/>
                </a:solidFill>
                <a:latin typeface="Antenna Regular"/>
                <a:cs typeface="Antenna Regular"/>
              </a:rPr>
              <a:t> </a:t>
            </a:r>
            <a:r>
              <a:rPr sz="1050" spc="5" dirty="0">
                <a:solidFill>
                  <a:srgbClr val="FFFFFF"/>
                </a:solidFill>
                <a:latin typeface="Antenna Regular"/>
                <a:cs typeface="Antenna Regular"/>
              </a:rPr>
              <a:t>Datos</a:t>
            </a:r>
            <a:endParaRPr sz="1050" dirty="0">
              <a:latin typeface="Antenna Regular"/>
              <a:cs typeface="Antenna Regular"/>
            </a:endParaRPr>
          </a:p>
        </p:txBody>
      </p:sp>
      <p:sp>
        <p:nvSpPr>
          <p:cNvPr id="7" name="object 7"/>
          <p:cNvSpPr/>
          <p:nvPr/>
        </p:nvSpPr>
        <p:spPr>
          <a:xfrm>
            <a:off x="4004868" y="3601885"/>
            <a:ext cx="1915934" cy="2043379"/>
          </a:xfrm>
          <a:prstGeom prst="rect">
            <a:avLst/>
          </a:prstGeom>
          <a:blipFill>
            <a:blip r:embed="rId3" cstate="print"/>
            <a:stretch>
              <a:fillRect/>
            </a:stretch>
          </a:blipFill>
        </p:spPr>
        <p:txBody>
          <a:bodyPr wrap="square" lIns="0" tIns="0" rIns="0" bIns="0" rtlCol="0"/>
          <a:lstStyle/>
          <a:p>
            <a:endParaRPr dirty="0"/>
          </a:p>
        </p:txBody>
      </p:sp>
      <p:sp>
        <p:nvSpPr>
          <p:cNvPr id="8" name="object 8"/>
          <p:cNvSpPr txBox="1"/>
          <p:nvPr/>
        </p:nvSpPr>
        <p:spPr>
          <a:xfrm>
            <a:off x="7988300" y="4191000"/>
            <a:ext cx="9359900" cy="2517997"/>
          </a:xfrm>
          <a:prstGeom prst="rect">
            <a:avLst/>
          </a:prstGeom>
        </p:spPr>
        <p:txBody>
          <a:bodyPr vert="horz" wrap="square" lIns="0" tIns="12065" rIns="0" bIns="0" rtlCol="0">
            <a:spAutoFit/>
          </a:bodyPr>
          <a:lstStyle/>
          <a:p>
            <a:pPr marL="12700" marR="5080" algn="ctr">
              <a:lnSpc>
                <a:spcPct val="100200"/>
              </a:lnSpc>
              <a:spcBef>
                <a:spcPts val="95"/>
              </a:spcBef>
            </a:pPr>
            <a:r>
              <a:rPr lang="en-US" sz="5400" dirty="0" err="1">
                <a:latin typeface="Antenna Bold"/>
              </a:rPr>
              <a:t>Decisiones</a:t>
            </a:r>
            <a:r>
              <a:rPr lang="en-US" sz="5400" dirty="0">
                <a:latin typeface="Antenna Bold"/>
              </a:rPr>
              <a:t> </a:t>
            </a:r>
            <a:r>
              <a:rPr lang="en-US" sz="5400" dirty="0" err="1">
                <a:latin typeface="Antenna Bold"/>
              </a:rPr>
              <a:t>sobre</a:t>
            </a:r>
            <a:r>
              <a:rPr lang="en-US" sz="5400" dirty="0">
                <a:latin typeface="Antenna Bold"/>
              </a:rPr>
              <a:t> la </a:t>
            </a:r>
            <a:r>
              <a:rPr lang="en-US" sz="5400" dirty="0" err="1">
                <a:latin typeface="Antenna Bold"/>
              </a:rPr>
              <a:t>fuerza</a:t>
            </a:r>
            <a:r>
              <a:rPr lang="en-US" sz="5400" dirty="0">
                <a:latin typeface="Antenna Bold"/>
              </a:rPr>
              <a:t> de </a:t>
            </a:r>
            <a:r>
              <a:rPr lang="en-US" sz="5400" dirty="0" err="1">
                <a:latin typeface="Antenna Bold"/>
              </a:rPr>
              <a:t>ventas</a:t>
            </a:r>
            <a:r>
              <a:rPr lang="en-US" sz="5400" dirty="0">
                <a:latin typeface="Antenna Bold"/>
              </a:rPr>
              <a:t> y el canal de </a:t>
            </a:r>
            <a:r>
              <a:rPr lang="en-US" sz="5400" dirty="0" err="1">
                <a:latin typeface="Antenna Bold"/>
              </a:rPr>
              <a:t>distribución</a:t>
            </a:r>
            <a:endParaRPr lang="en-US" sz="5400" dirty="0">
              <a:latin typeface="Antenna Bold"/>
            </a:endParaRPr>
          </a:p>
          <a:p>
            <a:pPr marL="12700" marR="5080" algn="ctr">
              <a:lnSpc>
                <a:spcPct val="100200"/>
              </a:lnSpc>
              <a:spcBef>
                <a:spcPts val="95"/>
              </a:spcBef>
            </a:pPr>
            <a:r>
              <a:rPr lang="en-US" sz="5400" dirty="0">
                <a:latin typeface="Antenna Bold"/>
              </a:rPr>
              <a:t>Caso: C-Tek Corporation</a:t>
            </a:r>
          </a:p>
        </p:txBody>
      </p:sp>
      <p:sp>
        <p:nvSpPr>
          <p:cNvPr id="10" name="object 10"/>
          <p:cNvSpPr/>
          <p:nvPr/>
        </p:nvSpPr>
        <p:spPr>
          <a:xfrm>
            <a:off x="8940477" y="9102333"/>
            <a:ext cx="5918200" cy="0"/>
          </a:xfrm>
          <a:custGeom>
            <a:avLst/>
            <a:gdLst/>
            <a:ahLst/>
            <a:cxnLst/>
            <a:rect l="l" t="t" r="r" b="b"/>
            <a:pathLst>
              <a:path w="5918200">
                <a:moveTo>
                  <a:pt x="5918187" y="0"/>
                </a:moveTo>
                <a:lnTo>
                  <a:pt x="0" y="0"/>
                </a:lnTo>
              </a:path>
            </a:pathLst>
          </a:custGeom>
          <a:ln w="25400">
            <a:solidFill>
              <a:srgbClr val="F7931E"/>
            </a:solidFill>
          </a:ln>
        </p:spPr>
        <p:txBody>
          <a:bodyPr wrap="square" lIns="0" tIns="0" rIns="0" bIns="0" rtlCol="0"/>
          <a:lstStyle/>
          <a:p>
            <a:endParaRPr dirty="0"/>
          </a:p>
        </p:txBody>
      </p:sp>
      <p:sp>
        <p:nvSpPr>
          <p:cNvPr id="11" name="object 11"/>
          <p:cNvSpPr/>
          <p:nvPr/>
        </p:nvSpPr>
        <p:spPr>
          <a:xfrm>
            <a:off x="8940482" y="9102333"/>
            <a:ext cx="3251835" cy="0"/>
          </a:xfrm>
          <a:custGeom>
            <a:avLst/>
            <a:gdLst/>
            <a:ahLst/>
            <a:cxnLst/>
            <a:rect l="l" t="t" r="r" b="b"/>
            <a:pathLst>
              <a:path w="3251834">
                <a:moveTo>
                  <a:pt x="3251517" y="0"/>
                </a:moveTo>
                <a:lnTo>
                  <a:pt x="0" y="0"/>
                </a:lnTo>
              </a:path>
            </a:pathLst>
          </a:custGeom>
          <a:ln w="25400">
            <a:solidFill>
              <a:srgbClr val="662C91"/>
            </a:solidFill>
          </a:ln>
        </p:spPr>
        <p:txBody>
          <a:bodyPr wrap="square" lIns="0" tIns="0" rIns="0" bIns="0" rtlCol="0"/>
          <a:lstStyle/>
          <a:p>
            <a:endParaRPr dirty="0"/>
          </a:p>
        </p:txBody>
      </p:sp>
      <p:sp>
        <p:nvSpPr>
          <p:cNvPr id="12" name="object 12"/>
          <p:cNvSpPr/>
          <p:nvPr/>
        </p:nvSpPr>
        <p:spPr>
          <a:xfrm>
            <a:off x="15091717" y="8814241"/>
            <a:ext cx="424815" cy="501015"/>
          </a:xfrm>
          <a:custGeom>
            <a:avLst/>
            <a:gdLst/>
            <a:ahLst/>
            <a:cxnLst/>
            <a:rect l="l" t="t" r="r" b="b"/>
            <a:pathLst>
              <a:path w="424815" h="501015">
                <a:moveTo>
                  <a:pt x="209816" y="0"/>
                </a:moveTo>
                <a:lnTo>
                  <a:pt x="152653" y="371"/>
                </a:lnTo>
                <a:lnTo>
                  <a:pt x="111742" y="2974"/>
                </a:lnTo>
                <a:lnTo>
                  <a:pt x="67414" y="10040"/>
                </a:lnTo>
                <a:lnTo>
                  <a:pt x="0" y="23799"/>
                </a:lnTo>
                <a:lnTo>
                  <a:pt x="0" y="390270"/>
                </a:lnTo>
                <a:lnTo>
                  <a:pt x="16587" y="432638"/>
                </a:lnTo>
                <a:lnTo>
                  <a:pt x="50553" y="456903"/>
                </a:lnTo>
                <a:lnTo>
                  <a:pt x="90109" y="477005"/>
                </a:lnTo>
                <a:lnTo>
                  <a:pt x="144034" y="493888"/>
                </a:lnTo>
                <a:lnTo>
                  <a:pt x="212534" y="500976"/>
                </a:lnTo>
                <a:lnTo>
                  <a:pt x="285109" y="493067"/>
                </a:lnTo>
                <a:lnTo>
                  <a:pt x="341074" y="474876"/>
                </a:lnTo>
                <a:lnTo>
                  <a:pt x="379623" y="454712"/>
                </a:lnTo>
                <a:lnTo>
                  <a:pt x="414793" y="425015"/>
                </a:lnTo>
                <a:lnTo>
                  <a:pt x="424751" y="390270"/>
                </a:lnTo>
                <a:lnTo>
                  <a:pt x="424751" y="23799"/>
                </a:lnTo>
                <a:lnTo>
                  <a:pt x="404637" y="20081"/>
                </a:lnTo>
                <a:lnTo>
                  <a:pt x="353202" y="11899"/>
                </a:lnTo>
                <a:lnTo>
                  <a:pt x="283808" y="3718"/>
                </a:lnTo>
                <a:lnTo>
                  <a:pt x="209816" y="0"/>
                </a:lnTo>
                <a:close/>
              </a:path>
            </a:pathLst>
          </a:custGeom>
          <a:solidFill>
            <a:srgbClr val="FFEA00"/>
          </a:solidFill>
        </p:spPr>
        <p:txBody>
          <a:bodyPr wrap="square" lIns="0" tIns="0" rIns="0" bIns="0" rtlCol="0"/>
          <a:lstStyle/>
          <a:p>
            <a:endParaRPr dirty="0"/>
          </a:p>
        </p:txBody>
      </p:sp>
      <p:sp>
        <p:nvSpPr>
          <p:cNvPr id="13" name="object 13"/>
          <p:cNvSpPr/>
          <p:nvPr/>
        </p:nvSpPr>
        <p:spPr>
          <a:xfrm>
            <a:off x="15091720" y="8813794"/>
            <a:ext cx="424815" cy="501650"/>
          </a:xfrm>
          <a:custGeom>
            <a:avLst/>
            <a:gdLst/>
            <a:ahLst/>
            <a:cxnLst/>
            <a:rect l="l" t="t" r="r" b="b"/>
            <a:pathLst>
              <a:path w="424815" h="501650">
                <a:moveTo>
                  <a:pt x="224485" y="70637"/>
                </a:moveTo>
                <a:lnTo>
                  <a:pt x="206870" y="70637"/>
                </a:lnTo>
                <a:lnTo>
                  <a:pt x="212801" y="109899"/>
                </a:lnTo>
                <a:lnTo>
                  <a:pt x="216014" y="131457"/>
                </a:lnTo>
                <a:lnTo>
                  <a:pt x="218751" y="145809"/>
                </a:lnTo>
                <a:lnTo>
                  <a:pt x="222113" y="159643"/>
                </a:lnTo>
                <a:lnTo>
                  <a:pt x="225451" y="173675"/>
                </a:lnTo>
                <a:lnTo>
                  <a:pt x="231524" y="214950"/>
                </a:lnTo>
                <a:lnTo>
                  <a:pt x="236557" y="262924"/>
                </a:lnTo>
                <a:lnTo>
                  <a:pt x="239315" y="319749"/>
                </a:lnTo>
                <a:lnTo>
                  <a:pt x="241544" y="364347"/>
                </a:lnTo>
                <a:lnTo>
                  <a:pt x="243483" y="401500"/>
                </a:lnTo>
                <a:lnTo>
                  <a:pt x="244233" y="417258"/>
                </a:lnTo>
                <a:lnTo>
                  <a:pt x="239801" y="430568"/>
                </a:lnTo>
                <a:lnTo>
                  <a:pt x="237362" y="434492"/>
                </a:lnTo>
                <a:lnTo>
                  <a:pt x="234530" y="440169"/>
                </a:lnTo>
                <a:lnTo>
                  <a:pt x="228305" y="448651"/>
                </a:lnTo>
                <a:lnTo>
                  <a:pt x="222164" y="453540"/>
                </a:lnTo>
                <a:lnTo>
                  <a:pt x="217303" y="459209"/>
                </a:lnTo>
                <a:lnTo>
                  <a:pt x="214922" y="470027"/>
                </a:lnTo>
                <a:lnTo>
                  <a:pt x="214456" y="480163"/>
                </a:lnTo>
                <a:lnTo>
                  <a:pt x="214364" y="488775"/>
                </a:lnTo>
                <a:lnTo>
                  <a:pt x="214991" y="494347"/>
                </a:lnTo>
                <a:lnTo>
                  <a:pt x="216407" y="501294"/>
                </a:lnTo>
                <a:lnTo>
                  <a:pt x="231817" y="500892"/>
                </a:lnTo>
                <a:lnTo>
                  <a:pt x="265710" y="496616"/>
                </a:lnTo>
                <a:lnTo>
                  <a:pt x="263191" y="496616"/>
                </a:lnTo>
                <a:lnTo>
                  <a:pt x="247865" y="495461"/>
                </a:lnTo>
                <a:lnTo>
                  <a:pt x="236804" y="482015"/>
                </a:lnTo>
                <a:lnTo>
                  <a:pt x="234467" y="476288"/>
                </a:lnTo>
                <a:lnTo>
                  <a:pt x="236105" y="476288"/>
                </a:lnTo>
                <a:lnTo>
                  <a:pt x="236105" y="466572"/>
                </a:lnTo>
                <a:lnTo>
                  <a:pt x="257594" y="428828"/>
                </a:lnTo>
                <a:lnTo>
                  <a:pt x="262953" y="423405"/>
                </a:lnTo>
                <a:lnTo>
                  <a:pt x="263471" y="419964"/>
                </a:lnTo>
                <a:lnTo>
                  <a:pt x="264833" y="412178"/>
                </a:lnTo>
                <a:lnTo>
                  <a:pt x="268583" y="382626"/>
                </a:lnTo>
                <a:lnTo>
                  <a:pt x="270611" y="345105"/>
                </a:lnTo>
                <a:lnTo>
                  <a:pt x="270830" y="308681"/>
                </a:lnTo>
                <a:lnTo>
                  <a:pt x="269151" y="282422"/>
                </a:lnTo>
                <a:lnTo>
                  <a:pt x="267334" y="271424"/>
                </a:lnTo>
                <a:lnTo>
                  <a:pt x="263698" y="250086"/>
                </a:lnTo>
                <a:lnTo>
                  <a:pt x="258758" y="220859"/>
                </a:lnTo>
                <a:lnTo>
                  <a:pt x="253034" y="186194"/>
                </a:lnTo>
                <a:lnTo>
                  <a:pt x="247039" y="154776"/>
                </a:lnTo>
                <a:lnTo>
                  <a:pt x="241153" y="132041"/>
                </a:lnTo>
                <a:lnTo>
                  <a:pt x="234782" y="109774"/>
                </a:lnTo>
                <a:lnTo>
                  <a:pt x="227329" y="79756"/>
                </a:lnTo>
                <a:lnTo>
                  <a:pt x="224485" y="70637"/>
                </a:lnTo>
                <a:close/>
              </a:path>
              <a:path w="424815" h="501650">
                <a:moveTo>
                  <a:pt x="410411" y="20358"/>
                </a:moveTo>
                <a:lnTo>
                  <a:pt x="211226" y="20358"/>
                </a:lnTo>
                <a:lnTo>
                  <a:pt x="254720" y="20856"/>
                </a:lnTo>
                <a:lnTo>
                  <a:pt x="286619" y="24347"/>
                </a:lnTo>
                <a:lnTo>
                  <a:pt x="322586" y="33822"/>
                </a:lnTo>
                <a:lnTo>
                  <a:pt x="378282" y="52273"/>
                </a:lnTo>
                <a:lnTo>
                  <a:pt x="378250" y="401500"/>
                </a:lnTo>
                <a:lnTo>
                  <a:pt x="365734" y="440536"/>
                </a:lnTo>
                <a:lnTo>
                  <a:pt x="348538" y="450075"/>
                </a:lnTo>
                <a:lnTo>
                  <a:pt x="293257" y="482485"/>
                </a:lnTo>
                <a:lnTo>
                  <a:pt x="263191" y="496616"/>
                </a:lnTo>
                <a:lnTo>
                  <a:pt x="265710" y="496616"/>
                </a:lnTo>
                <a:lnTo>
                  <a:pt x="328857" y="480163"/>
                </a:lnTo>
                <a:lnTo>
                  <a:pt x="393001" y="448157"/>
                </a:lnTo>
                <a:lnTo>
                  <a:pt x="419790" y="419964"/>
                </a:lnTo>
                <a:lnTo>
                  <a:pt x="424751" y="398564"/>
                </a:lnTo>
                <a:lnTo>
                  <a:pt x="424751" y="22783"/>
                </a:lnTo>
                <a:lnTo>
                  <a:pt x="410411" y="20358"/>
                </a:lnTo>
                <a:close/>
              </a:path>
              <a:path w="424815" h="501650">
                <a:moveTo>
                  <a:pt x="236105" y="476288"/>
                </a:moveTo>
                <a:lnTo>
                  <a:pt x="234467" y="476288"/>
                </a:lnTo>
                <a:lnTo>
                  <a:pt x="236105" y="476465"/>
                </a:lnTo>
                <a:lnTo>
                  <a:pt x="236105" y="476288"/>
                </a:lnTo>
                <a:close/>
              </a:path>
              <a:path w="424815" h="501650">
                <a:moveTo>
                  <a:pt x="211277" y="0"/>
                </a:moveTo>
                <a:lnTo>
                  <a:pt x="158741" y="355"/>
                </a:lnTo>
                <a:lnTo>
                  <a:pt x="119221" y="2847"/>
                </a:lnTo>
                <a:lnTo>
                  <a:pt x="72909" y="9611"/>
                </a:lnTo>
                <a:lnTo>
                  <a:pt x="0" y="22783"/>
                </a:lnTo>
                <a:lnTo>
                  <a:pt x="90" y="400113"/>
                </a:lnTo>
                <a:lnTo>
                  <a:pt x="1266" y="426079"/>
                </a:lnTo>
                <a:lnTo>
                  <a:pt x="10133" y="443249"/>
                </a:lnTo>
                <a:lnTo>
                  <a:pt x="34198" y="456694"/>
                </a:lnTo>
                <a:lnTo>
                  <a:pt x="81064" y="473481"/>
                </a:lnTo>
                <a:lnTo>
                  <a:pt x="62980" y="459010"/>
                </a:lnTo>
                <a:lnTo>
                  <a:pt x="52878" y="438886"/>
                </a:lnTo>
                <a:lnTo>
                  <a:pt x="48479" y="417258"/>
                </a:lnTo>
                <a:lnTo>
                  <a:pt x="47603" y="400113"/>
                </a:lnTo>
                <a:lnTo>
                  <a:pt x="47523" y="52209"/>
                </a:lnTo>
                <a:lnTo>
                  <a:pt x="62881" y="47232"/>
                </a:lnTo>
                <a:lnTo>
                  <a:pt x="102119" y="36283"/>
                </a:lnTo>
                <a:lnTo>
                  <a:pt x="154985" y="25334"/>
                </a:lnTo>
                <a:lnTo>
                  <a:pt x="211226" y="20358"/>
                </a:lnTo>
                <a:lnTo>
                  <a:pt x="410411" y="20358"/>
                </a:lnTo>
                <a:lnTo>
                  <a:pt x="403706" y="19223"/>
                </a:lnTo>
                <a:lnTo>
                  <a:pt x="350842" y="11391"/>
                </a:lnTo>
                <a:lnTo>
                  <a:pt x="281563" y="3559"/>
                </a:lnTo>
                <a:lnTo>
                  <a:pt x="211277" y="0"/>
                </a:lnTo>
                <a:close/>
              </a:path>
              <a:path w="424815" h="501650">
                <a:moveTo>
                  <a:pt x="204279" y="34544"/>
                </a:moveTo>
                <a:lnTo>
                  <a:pt x="187947" y="72694"/>
                </a:lnTo>
                <a:lnTo>
                  <a:pt x="181075" y="110965"/>
                </a:lnTo>
                <a:lnTo>
                  <a:pt x="175788" y="161617"/>
                </a:lnTo>
                <a:lnTo>
                  <a:pt x="172282" y="226806"/>
                </a:lnTo>
                <a:lnTo>
                  <a:pt x="170865" y="252710"/>
                </a:lnTo>
                <a:lnTo>
                  <a:pt x="168515" y="289998"/>
                </a:lnTo>
                <a:lnTo>
                  <a:pt x="164363" y="353250"/>
                </a:lnTo>
                <a:lnTo>
                  <a:pt x="164655" y="363982"/>
                </a:lnTo>
                <a:lnTo>
                  <a:pt x="167398" y="355498"/>
                </a:lnTo>
                <a:lnTo>
                  <a:pt x="170408" y="335557"/>
                </a:lnTo>
                <a:lnTo>
                  <a:pt x="175609" y="294247"/>
                </a:lnTo>
                <a:lnTo>
                  <a:pt x="181371" y="246768"/>
                </a:lnTo>
                <a:lnTo>
                  <a:pt x="186067" y="208318"/>
                </a:lnTo>
                <a:lnTo>
                  <a:pt x="191398" y="166219"/>
                </a:lnTo>
                <a:lnTo>
                  <a:pt x="197002" y="124547"/>
                </a:lnTo>
                <a:lnTo>
                  <a:pt x="203962" y="81822"/>
                </a:lnTo>
                <a:lnTo>
                  <a:pt x="206870" y="70637"/>
                </a:lnTo>
                <a:lnTo>
                  <a:pt x="224485" y="70637"/>
                </a:lnTo>
                <a:lnTo>
                  <a:pt x="222246" y="63458"/>
                </a:lnTo>
                <a:lnTo>
                  <a:pt x="215471" y="48758"/>
                </a:lnTo>
                <a:lnTo>
                  <a:pt x="208863" y="38254"/>
                </a:lnTo>
                <a:lnTo>
                  <a:pt x="204279" y="34544"/>
                </a:lnTo>
                <a:close/>
              </a:path>
            </a:pathLst>
          </a:custGeom>
          <a:solidFill>
            <a:srgbClr val="1D1D1B"/>
          </a:solidFill>
        </p:spPr>
        <p:txBody>
          <a:bodyPr wrap="square" lIns="0" tIns="0" rIns="0" bIns="0" rtlCol="0"/>
          <a:lstStyle/>
          <a:p>
            <a:endParaRPr dirty="0"/>
          </a:p>
        </p:txBody>
      </p:sp>
      <p:sp>
        <p:nvSpPr>
          <p:cNvPr id="14" name="object 14"/>
          <p:cNvSpPr/>
          <p:nvPr/>
        </p:nvSpPr>
        <p:spPr>
          <a:xfrm>
            <a:off x="16579239" y="8837128"/>
            <a:ext cx="81457" cy="141350"/>
          </a:xfrm>
          <a:prstGeom prst="rect">
            <a:avLst/>
          </a:prstGeom>
          <a:blipFill>
            <a:blip r:embed="rId4" cstate="print"/>
            <a:stretch>
              <a:fillRect/>
            </a:stretch>
          </a:blipFill>
        </p:spPr>
        <p:txBody>
          <a:bodyPr wrap="square" lIns="0" tIns="0" rIns="0" bIns="0" rtlCol="0"/>
          <a:lstStyle/>
          <a:p>
            <a:endParaRPr dirty="0"/>
          </a:p>
        </p:txBody>
      </p:sp>
      <p:sp>
        <p:nvSpPr>
          <p:cNvPr id="15" name="object 15"/>
          <p:cNvSpPr/>
          <p:nvPr/>
        </p:nvSpPr>
        <p:spPr>
          <a:xfrm>
            <a:off x="16681146" y="8874776"/>
            <a:ext cx="82803" cy="103708"/>
          </a:xfrm>
          <a:prstGeom prst="rect">
            <a:avLst/>
          </a:prstGeom>
          <a:blipFill>
            <a:blip r:embed="rId5" cstate="print"/>
            <a:stretch>
              <a:fillRect/>
            </a:stretch>
          </a:blipFill>
        </p:spPr>
        <p:txBody>
          <a:bodyPr wrap="square" lIns="0" tIns="0" rIns="0" bIns="0" rtlCol="0"/>
          <a:lstStyle/>
          <a:p>
            <a:endParaRPr dirty="0"/>
          </a:p>
        </p:txBody>
      </p:sp>
      <p:sp>
        <p:nvSpPr>
          <p:cNvPr id="16" name="object 16"/>
          <p:cNvSpPr/>
          <p:nvPr/>
        </p:nvSpPr>
        <p:spPr>
          <a:xfrm>
            <a:off x="15589696" y="8837129"/>
            <a:ext cx="1172752" cy="409225"/>
          </a:xfrm>
          <a:prstGeom prst="rect">
            <a:avLst/>
          </a:prstGeom>
          <a:blipFill>
            <a:blip r:embed="rId6" cstate="print"/>
            <a:stretch>
              <a:fillRect/>
            </a:stretch>
          </a:blipFill>
        </p:spPr>
        <p:txBody>
          <a:bodyPr wrap="square" lIns="0" tIns="0" rIns="0" bIns="0" rtlCol="0"/>
          <a:lstStyle/>
          <a:p>
            <a:endParaRPr dirty="0"/>
          </a:p>
        </p:txBody>
      </p:sp>
      <p:sp>
        <p:nvSpPr>
          <p:cNvPr id="17" name="object 17"/>
          <p:cNvSpPr/>
          <p:nvPr/>
        </p:nvSpPr>
        <p:spPr>
          <a:xfrm>
            <a:off x="16237563" y="9353293"/>
            <a:ext cx="59690" cy="104139"/>
          </a:xfrm>
          <a:custGeom>
            <a:avLst/>
            <a:gdLst/>
            <a:ahLst/>
            <a:cxnLst/>
            <a:rect l="l" t="t" r="r" b="b"/>
            <a:pathLst>
              <a:path w="59690" h="104140">
                <a:moveTo>
                  <a:pt x="47383" y="0"/>
                </a:moveTo>
                <a:lnTo>
                  <a:pt x="38811" y="0"/>
                </a:lnTo>
                <a:lnTo>
                  <a:pt x="29607" y="1054"/>
                </a:lnTo>
                <a:lnTo>
                  <a:pt x="2203" y="32773"/>
                </a:lnTo>
                <a:lnTo>
                  <a:pt x="0" y="51816"/>
                </a:lnTo>
                <a:lnTo>
                  <a:pt x="533" y="61945"/>
                </a:lnTo>
                <a:lnTo>
                  <a:pt x="21232" y="99442"/>
                </a:lnTo>
                <a:lnTo>
                  <a:pt x="38671" y="103619"/>
                </a:lnTo>
                <a:lnTo>
                  <a:pt x="47777" y="103619"/>
                </a:lnTo>
                <a:lnTo>
                  <a:pt x="54737" y="101752"/>
                </a:lnTo>
                <a:lnTo>
                  <a:pt x="59563" y="98005"/>
                </a:lnTo>
                <a:lnTo>
                  <a:pt x="56419" y="89433"/>
                </a:lnTo>
                <a:lnTo>
                  <a:pt x="34036" y="89433"/>
                </a:lnTo>
                <a:lnTo>
                  <a:pt x="27838" y="84975"/>
                </a:lnTo>
                <a:lnTo>
                  <a:pt x="23825" y="76047"/>
                </a:lnTo>
                <a:lnTo>
                  <a:pt x="20777" y="69354"/>
                </a:lnTo>
                <a:lnTo>
                  <a:pt x="19265" y="61226"/>
                </a:lnTo>
                <a:lnTo>
                  <a:pt x="19265" y="41681"/>
                </a:lnTo>
                <a:lnTo>
                  <a:pt x="20688" y="33439"/>
                </a:lnTo>
                <a:lnTo>
                  <a:pt x="23558" y="26911"/>
                </a:lnTo>
                <a:lnTo>
                  <a:pt x="27482" y="17818"/>
                </a:lnTo>
                <a:lnTo>
                  <a:pt x="33769" y="13258"/>
                </a:lnTo>
                <a:lnTo>
                  <a:pt x="56815" y="13258"/>
                </a:lnTo>
                <a:lnTo>
                  <a:pt x="59563" y="5626"/>
                </a:lnTo>
                <a:lnTo>
                  <a:pt x="54292" y="1879"/>
                </a:lnTo>
                <a:lnTo>
                  <a:pt x="47383" y="0"/>
                </a:lnTo>
                <a:close/>
              </a:path>
              <a:path w="59690" h="104140">
                <a:moveTo>
                  <a:pt x="55143" y="85953"/>
                </a:moveTo>
                <a:lnTo>
                  <a:pt x="51485" y="88277"/>
                </a:lnTo>
                <a:lnTo>
                  <a:pt x="47244" y="89433"/>
                </a:lnTo>
                <a:lnTo>
                  <a:pt x="56419" y="89433"/>
                </a:lnTo>
                <a:lnTo>
                  <a:pt x="55143" y="85953"/>
                </a:lnTo>
                <a:close/>
              </a:path>
              <a:path w="59690" h="104140">
                <a:moveTo>
                  <a:pt x="56815" y="13258"/>
                </a:moveTo>
                <a:lnTo>
                  <a:pt x="47244" y="13258"/>
                </a:lnTo>
                <a:lnTo>
                  <a:pt x="51625" y="14414"/>
                </a:lnTo>
                <a:lnTo>
                  <a:pt x="55562" y="16738"/>
                </a:lnTo>
                <a:lnTo>
                  <a:pt x="56815" y="13258"/>
                </a:lnTo>
                <a:close/>
              </a:path>
            </a:pathLst>
          </a:custGeom>
          <a:solidFill>
            <a:srgbClr val="1D1D1B"/>
          </a:solidFill>
        </p:spPr>
        <p:txBody>
          <a:bodyPr wrap="square" lIns="0" tIns="0" rIns="0" bIns="0" rtlCol="0"/>
          <a:lstStyle/>
          <a:p>
            <a:endParaRPr dirty="0"/>
          </a:p>
        </p:txBody>
      </p:sp>
      <p:sp>
        <p:nvSpPr>
          <p:cNvPr id="18" name="object 18"/>
          <p:cNvSpPr/>
          <p:nvPr/>
        </p:nvSpPr>
        <p:spPr>
          <a:xfrm>
            <a:off x="16304496" y="9381679"/>
            <a:ext cx="60325" cy="74930"/>
          </a:xfrm>
          <a:custGeom>
            <a:avLst/>
            <a:gdLst/>
            <a:ahLst/>
            <a:cxnLst/>
            <a:rect l="l" t="t" r="r" b="b"/>
            <a:pathLst>
              <a:path w="60325" h="74929">
                <a:moveTo>
                  <a:pt x="29984" y="0"/>
                </a:moveTo>
                <a:lnTo>
                  <a:pt x="424" y="29839"/>
                </a:lnTo>
                <a:lnTo>
                  <a:pt x="0" y="37490"/>
                </a:lnTo>
                <a:lnTo>
                  <a:pt x="424" y="45082"/>
                </a:lnTo>
                <a:lnTo>
                  <a:pt x="29984" y="74841"/>
                </a:lnTo>
                <a:lnTo>
                  <a:pt x="37154" y="74121"/>
                </a:lnTo>
                <a:lnTo>
                  <a:pt x="43403" y="71962"/>
                </a:lnTo>
                <a:lnTo>
                  <a:pt x="48731" y="68363"/>
                </a:lnTo>
                <a:lnTo>
                  <a:pt x="52903" y="63588"/>
                </a:lnTo>
                <a:lnTo>
                  <a:pt x="29984" y="63588"/>
                </a:lnTo>
                <a:lnTo>
                  <a:pt x="23945" y="61945"/>
                </a:lnTo>
                <a:lnTo>
                  <a:pt x="19635" y="57015"/>
                </a:lnTo>
                <a:lnTo>
                  <a:pt x="17052" y="48795"/>
                </a:lnTo>
                <a:lnTo>
                  <a:pt x="16192" y="37287"/>
                </a:lnTo>
                <a:lnTo>
                  <a:pt x="17052" y="25480"/>
                </a:lnTo>
                <a:lnTo>
                  <a:pt x="19635" y="17051"/>
                </a:lnTo>
                <a:lnTo>
                  <a:pt x="23945" y="11996"/>
                </a:lnTo>
                <a:lnTo>
                  <a:pt x="29984" y="10312"/>
                </a:lnTo>
                <a:lnTo>
                  <a:pt x="52094" y="10312"/>
                </a:lnTo>
                <a:lnTo>
                  <a:pt x="48783" y="6477"/>
                </a:lnTo>
                <a:lnTo>
                  <a:pt x="43475" y="2878"/>
                </a:lnTo>
                <a:lnTo>
                  <a:pt x="37209" y="719"/>
                </a:lnTo>
                <a:lnTo>
                  <a:pt x="29984" y="0"/>
                </a:lnTo>
                <a:close/>
              </a:path>
              <a:path w="60325" h="74929">
                <a:moveTo>
                  <a:pt x="52094" y="10312"/>
                </a:moveTo>
                <a:lnTo>
                  <a:pt x="29984" y="10312"/>
                </a:lnTo>
                <a:lnTo>
                  <a:pt x="36018" y="11996"/>
                </a:lnTo>
                <a:lnTo>
                  <a:pt x="40328" y="17051"/>
                </a:lnTo>
                <a:lnTo>
                  <a:pt x="42914" y="25480"/>
                </a:lnTo>
                <a:lnTo>
                  <a:pt x="43776" y="37287"/>
                </a:lnTo>
                <a:lnTo>
                  <a:pt x="42914" y="48795"/>
                </a:lnTo>
                <a:lnTo>
                  <a:pt x="40328" y="57015"/>
                </a:lnTo>
                <a:lnTo>
                  <a:pt x="36018" y="61945"/>
                </a:lnTo>
                <a:lnTo>
                  <a:pt x="29984" y="63588"/>
                </a:lnTo>
                <a:lnTo>
                  <a:pt x="52903" y="63588"/>
                </a:lnTo>
                <a:lnTo>
                  <a:pt x="59969" y="37490"/>
                </a:lnTo>
                <a:lnTo>
                  <a:pt x="59544" y="29839"/>
                </a:lnTo>
                <a:lnTo>
                  <a:pt x="58267" y="22961"/>
                </a:lnTo>
                <a:lnTo>
                  <a:pt x="56133" y="16855"/>
                </a:lnTo>
                <a:lnTo>
                  <a:pt x="53136" y="11518"/>
                </a:lnTo>
                <a:lnTo>
                  <a:pt x="52094" y="10312"/>
                </a:lnTo>
                <a:close/>
              </a:path>
            </a:pathLst>
          </a:custGeom>
          <a:solidFill>
            <a:srgbClr val="1D1D1B"/>
          </a:solidFill>
        </p:spPr>
        <p:txBody>
          <a:bodyPr wrap="square" lIns="0" tIns="0" rIns="0" bIns="0" rtlCol="0"/>
          <a:lstStyle/>
          <a:p>
            <a:endParaRPr dirty="0"/>
          </a:p>
        </p:txBody>
      </p:sp>
      <p:sp>
        <p:nvSpPr>
          <p:cNvPr id="19" name="object 19"/>
          <p:cNvSpPr/>
          <p:nvPr/>
        </p:nvSpPr>
        <p:spPr>
          <a:xfrm>
            <a:off x="16388105" y="9353829"/>
            <a:ext cx="0" cy="101600"/>
          </a:xfrm>
          <a:custGeom>
            <a:avLst/>
            <a:gdLst/>
            <a:ahLst/>
            <a:cxnLst/>
            <a:rect l="l" t="t" r="r" b="b"/>
            <a:pathLst>
              <a:path h="101600">
                <a:moveTo>
                  <a:pt x="0" y="0"/>
                </a:moveTo>
                <a:lnTo>
                  <a:pt x="0" y="101345"/>
                </a:lnTo>
              </a:path>
            </a:pathLst>
          </a:custGeom>
          <a:ln w="16459">
            <a:solidFill>
              <a:srgbClr val="1D1D1B"/>
            </a:solidFill>
          </a:ln>
        </p:spPr>
        <p:txBody>
          <a:bodyPr wrap="square" lIns="0" tIns="0" rIns="0" bIns="0" rtlCol="0"/>
          <a:lstStyle/>
          <a:p>
            <a:endParaRPr dirty="0"/>
          </a:p>
        </p:txBody>
      </p:sp>
      <p:sp>
        <p:nvSpPr>
          <p:cNvPr id="20" name="object 20"/>
          <p:cNvSpPr/>
          <p:nvPr/>
        </p:nvSpPr>
        <p:spPr>
          <a:xfrm>
            <a:off x="16411602" y="9381679"/>
            <a:ext cx="60325" cy="74930"/>
          </a:xfrm>
          <a:custGeom>
            <a:avLst/>
            <a:gdLst/>
            <a:ahLst/>
            <a:cxnLst/>
            <a:rect l="l" t="t" r="r" b="b"/>
            <a:pathLst>
              <a:path w="60325" h="74929">
                <a:moveTo>
                  <a:pt x="29971" y="0"/>
                </a:moveTo>
                <a:lnTo>
                  <a:pt x="426" y="29839"/>
                </a:lnTo>
                <a:lnTo>
                  <a:pt x="0" y="37490"/>
                </a:lnTo>
                <a:lnTo>
                  <a:pt x="426" y="45082"/>
                </a:lnTo>
                <a:lnTo>
                  <a:pt x="29971" y="74841"/>
                </a:lnTo>
                <a:lnTo>
                  <a:pt x="37152" y="74121"/>
                </a:lnTo>
                <a:lnTo>
                  <a:pt x="43403" y="71962"/>
                </a:lnTo>
                <a:lnTo>
                  <a:pt x="48733" y="68363"/>
                </a:lnTo>
                <a:lnTo>
                  <a:pt x="52915" y="63588"/>
                </a:lnTo>
                <a:lnTo>
                  <a:pt x="29971" y="63588"/>
                </a:lnTo>
                <a:lnTo>
                  <a:pt x="23945" y="61945"/>
                </a:lnTo>
                <a:lnTo>
                  <a:pt x="19638" y="57015"/>
                </a:lnTo>
                <a:lnTo>
                  <a:pt x="17054" y="48795"/>
                </a:lnTo>
                <a:lnTo>
                  <a:pt x="16192" y="37287"/>
                </a:lnTo>
                <a:lnTo>
                  <a:pt x="17054" y="25480"/>
                </a:lnTo>
                <a:lnTo>
                  <a:pt x="19638" y="17051"/>
                </a:lnTo>
                <a:lnTo>
                  <a:pt x="23945" y="11996"/>
                </a:lnTo>
                <a:lnTo>
                  <a:pt x="29971" y="10312"/>
                </a:lnTo>
                <a:lnTo>
                  <a:pt x="52104" y="10312"/>
                </a:lnTo>
                <a:lnTo>
                  <a:pt x="48781" y="6477"/>
                </a:lnTo>
                <a:lnTo>
                  <a:pt x="43465" y="2878"/>
                </a:lnTo>
                <a:lnTo>
                  <a:pt x="37197" y="719"/>
                </a:lnTo>
                <a:lnTo>
                  <a:pt x="29971" y="0"/>
                </a:lnTo>
                <a:close/>
              </a:path>
              <a:path w="60325" h="74929">
                <a:moveTo>
                  <a:pt x="52104" y="10312"/>
                </a:moveTo>
                <a:lnTo>
                  <a:pt x="29971" y="10312"/>
                </a:lnTo>
                <a:lnTo>
                  <a:pt x="36013" y="11996"/>
                </a:lnTo>
                <a:lnTo>
                  <a:pt x="40327" y="17051"/>
                </a:lnTo>
                <a:lnTo>
                  <a:pt x="42914" y="25480"/>
                </a:lnTo>
                <a:lnTo>
                  <a:pt x="43776" y="37287"/>
                </a:lnTo>
                <a:lnTo>
                  <a:pt x="42914" y="48795"/>
                </a:lnTo>
                <a:lnTo>
                  <a:pt x="40327" y="57015"/>
                </a:lnTo>
                <a:lnTo>
                  <a:pt x="36013" y="61945"/>
                </a:lnTo>
                <a:lnTo>
                  <a:pt x="29971" y="63588"/>
                </a:lnTo>
                <a:lnTo>
                  <a:pt x="52915" y="63588"/>
                </a:lnTo>
                <a:lnTo>
                  <a:pt x="59969" y="37490"/>
                </a:lnTo>
                <a:lnTo>
                  <a:pt x="59544" y="29839"/>
                </a:lnTo>
                <a:lnTo>
                  <a:pt x="58269" y="22961"/>
                </a:lnTo>
                <a:lnTo>
                  <a:pt x="56138" y="16855"/>
                </a:lnTo>
                <a:lnTo>
                  <a:pt x="53149" y="11518"/>
                </a:lnTo>
                <a:lnTo>
                  <a:pt x="52104" y="10312"/>
                </a:lnTo>
                <a:close/>
              </a:path>
            </a:pathLst>
          </a:custGeom>
          <a:solidFill>
            <a:srgbClr val="1D1D1B"/>
          </a:solidFill>
        </p:spPr>
        <p:txBody>
          <a:bodyPr wrap="square" lIns="0" tIns="0" rIns="0" bIns="0" rtlCol="0"/>
          <a:lstStyle/>
          <a:p>
            <a:endParaRPr dirty="0"/>
          </a:p>
        </p:txBody>
      </p:sp>
      <p:sp>
        <p:nvSpPr>
          <p:cNvPr id="21" name="object 21"/>
          <p:cNvSpPr/>
          <p:nvPr/>
        </p:nvSpPr>
        <p:spPr>
          <a:xfrm>
            <a:off x="16486309" y="9381673"/>
            <a:ext cx="97790" cy="73660"/>
          </a:xfrm>
          <a:custGeom>
            <a:avLst/>
            <a:gdLst/>
            <a:ahLst/>
            <a:cxnLst/>
            <a:rect l="l" t="t" r="r" b="b"/>
            <a:pathLst>
              <a:path w="97790" h="73659">
                <a:moveTo>
                  <a:pt x="37210" y="0"/>
                </a:moveTo>
                <a:lnTo>
                  <a:pt x="27038" y="0"/>
                </a:lnTo>
                <a:lnTo>
                  <a:pt x="19272" y="328"/>
                </a:lnTo>
                <a:lnTo>
                  <a:pt x="12180" y="1311"/>
                </a:lnTo>
                <a:lnTo>
                  <a:pt x="5758" y="2946"/>
                </a:lnTo>
                <a:lnTo>
                  <a:pt x="0" y="5232"/>
                </a:lnTo>
                <a:lnTo>
                  <a:pt x="0" y="73507"/>
                </a:lnTo>
                <a:lnTo>
                  <a:pt x="16332" y="73507"/>
                </a:lnTo>
                <a:lnTo>
                  <a:pt x="16332" y="12446"/>
                </a:lnTo>
                <a:lnTo>
                  <a:pt x="19532" y="11112"/>
                </a:lnTo>
                <a:lnTo>
                  <a:pt x="23113" y="10452"/>
                </a:lnTo>
                <a:lnTo>
                  <a:pt x="95478" y="10452"/>
                </a:lnTo>
                <a:lnTo>
                  <a:pt x="95110" y="9601"/>
                </a:lnTo>
                <a:lnTo>
                  <a:pt x="93033" y="7899"/>
                </a:lnTo>
                <a:lnTo>
                  <a:pt x="49542" y="7899"/>
                </a:lnTo>
                <a:lnTo>
                  <a:pt x="44716" y="2641"/>
                </a:lnTo>
                <a:lnTo>
                  <a:pt x="37210" y="0"/>
                </a:lnTo>
                <a:close/>
              </a:path>
              <a:path w="97790" h="73659">
                <a:moveTo>
                  <a:pt x="64223" y="10452"/>
                </a:moveTo>
                <a:lnTo>
                  <a:pt x="36055" y="10452"/>
                </a:lnTo>
                <a:lnTo>
                  <a:pt x="40563" y="14274"/>
                </a:lnTo>
                <a:lnTo>
                  <a:pt x="40563" y="73507"/>
                </a:lnTo>
                <a:lnTo>
                  <a:pt x="56895" y="73507"/>
                </a:lnTo>
                <a:lnTo>
                  <a:pt x="56895" y="15405"/>
                </a:lnTo>
                <a:lnTo>
                  <a:pt x="60197" y="12103"/>
                </a:lnTo>
                <a:lnTo>
                  <a:pt x="64223" y="10452"/>
                </a:lnTo>
                <a:close/>
              </a:path>
              <a:path w="97790" h="73659">
                <a:moveTo>
                  <a:pt x="95478" y="10452"/>
                </a:moveTo>
                <a:lnTo>
                  <a:pt x="77076" y="10452"/>
                </a:lnTo>
                <a:lnTo>
                  <a:pt x="81022" y="14274"/>
                </a:lnTo>
                <a:lnTo>
                  <a:pt x="81127" y="73507"/>
                </a:lnTo>
                <a:lnTo>
                  <a:pt x="97459" y="73507"/>
                </a:lnTo>
                <a:lnTo>
                  <a:pt x="97459" y="15036"/>
                </a:lnTo>
                <a:lnTo>
                  <a:pt x="95478" y="10452"/>
                </a:lnTo>
                <a:close/>
              </a:path>
              <a:path w="97790" h="73659">
                <a:moveTo>
                  <a:pt x="79832" y="0"/>
                </a:moveTo>
                <a:lnTo>
                  <a:pt x="62966" y="0"/>
                </a:lnTo>
                <a:lnTo>
                  <a:pt x="55244" y="2641"/>
                </a:lnTo>
                <a:lnTo>
                  <a:pt x="49542" y="7899"/>
                </a:lnTo>
                <a:lnTo>
                  <a:pt x="93033" y="7899"/>
                </a:lnTo>
                <a:lnTo>
                  <a:pt x="85750" y="1930"/>
                </a:lnTo>
                <a:lnTo>
                  <a:pt x="79832" y="0"/>
                </a:lnTo>
                <a:close/>
              </a:path>
            </a:pathLst>
          </a:custGeom>
          <a:solidFill>
            <a:srgbClr val="1D1D1B"/>
          </a:solidFill>
        </p:spPr>
        <p:txBody>
          <a:bodyPr wrap="square" lIns="0" tIns="0" rIns="0" bIns="0" rtlCol="0"/>
          <a:lstStyle/>
          <a:p>
            <a:endParaRPr dirty="0"/>
          </a:p>
        </p:txBody>
      </p:sp>
      <p:sp>
        <p:nvSpPr>
          <p:cNvPr id="22" name="object 22"/>
          <p:cNvSpPr/>
          <p:nvPr/>
        </p:nvSpPr>
        <p:spPr>
          <a:xfrm>
            <a:off x="16601177" y="9353961"/>
            <a:ext cx="59055" cy="102870"/>
          </a:xfrm>
          <a:custGeom>
            <a:avLst/>
            <a:gdLst/>
            <a:ahLst/>
            <a:cxnLst/>
            <a:rect l="l" t="t" r="r" b="b"/>
            <a:pathLst>
              <a:path w="59055" h="102870">
                <a:moveTo>
                  <a:pt x="16205" y="0"/>
                </a:moveTo>
                <a:lnTo>
                  <a:pt x="0" y="0"/>
                </a:lnTo>
                <a:lnTo>
                  <a:pt x="0" y="97332"/>
                </a:lnTo>
                <a:lnTo>
                  <a:pt x="5346" y="100812"/>
                </a:lnTo>
                <a:lnTo>
                  <a:pt x="13296" y="102565"/>
                </a:lnTo>
                <a:lnTo>
                  <a:pt x="23825" y="102565"/>
                </a:lnTo>
                <a:lnTo>
                  <a:pt x="32011" y="101870"/>
                </a:lnTo>
                <a:lnTo>
                  <a:pt x="39158" y="99785"/>
                </a:lnTo>
                <a:lnTo>
                  <a:pt x="45265" y="96312"/>
                </a:lnTo>
                <a:lnTo>
                  <a:pt x="49085" y="92646"/>
                </a:lnTo>
                <a:lnTo>
                  <a:pt x="21196" y="92646"/>
                </a:lnTo>
                <a:lnTo>
                  <a:pt x="18440" y="92163"/>
                </a:lnTo>
                <a:lnTo>
                  <a:pt x="16205" y="91173"/>
                </a:lnTo>
                <a:lnTo>
                  <a:pt x="16205" y="39776"/>
                </a:lnTo>
                <a:lnTo>
                  <a:pt x="18783" y="38341"/>
                </a:lnTo>
                <a:lnTo>
                  <a:pt x="22047" y="37630"/>
                </a:lnTo>
                <a:lnTo>
                  <a:pt x="50984" y="37630"/>
                </a:lnTo>
                <a:lnTo>
                  <a:pt x="47002" y="31826"/>
                </a:lnTo>
                <a:lnTo>
                  <a:pt x="45515" y="31064"/>
                </a:lnTo>
                <a:lnTo>
                  <a:pt x="16205" y="31064"/>
                </a:lnTo>
                <a:lnTo>
                  <a:pt x="16205" y="0"/>
                </a:lnTo>
                <a:close/>
              </a:path>
              <a:path w="59055" h="102870">
                <a:moveTo>
                  <a:pt x="50984" y="37630"/>
                </a:moveTo>
                <a:lnTo>
                  <a:pt x="25958" y="37630"/>
                </a:lnTo>
                <a:lnTo>
                  <a:pt x="33226" y="39306"/>
                </a:lnTo>
                <a:lnTo>
                  <a:pt x="38417" y="44337"/>
                </a:lnTo>
                <a:lnTo>
                  <a:pt x="41532" y="52723"/>
                </a:lnTo>
                <a:lnTo>
                  <a:pt x="42570" y="64465"/>
                </a:lnTo>
                <a:lnTo>
                  <a:pt x="41439" y="76792"/>
                </a:lnTo>
                <a:lnTo>
                  <a:pt x="38049" y="85599"/>
                </a:lnTo>
                <a:lnTo>
                  <a:pt x="32401" y="90884"/>
                </a:lnTo>
                <a:lnTo>
                  <a:pt x="24498" y="92646"/>
                </a:lnTo>
                <a:lnTo>
                  <a:pt x="49085" y="92646"/>
                </a:lnTo>
                <a:lnTo>
                  <a:pt x="58762" y="53733"/>
                </a:lnTo>
                <a:lnTo>
                  <a:pt x="56553" y="45656"/>
                </a:lnTo>
                <a:lnTo>
                  <a:pt x="50984" y="37630"/>
                </a:lnTo>
                <a:close/>
              </a:path>
              <a:path w="59055" h="102870">
                <a:moveTo>
                  <a:pt x="39763" y="28117"/>
                </a:moveTo>
                <a:lnTo>
                  <a:pt x="25209" y="28117"/>
                </a:lnTo>
                <a:lnTo>
                  <a:pt x="20485" y="29095"/>
                </a:lnTo>
                <a:lnTo>
                  <a:pt x="16205" y="31064"/>
                </a:lnTo>
                <a:lnTo>
                  <a:pt x="45515" y="31064"/>
                </a:lnTo>
                <a:lnTo>
                  <a:pt x="39763" y="28117"/>
                </a:lnTo>
                <a:close/>
              </a:path>
            </a:pathLst>
          </a:custGeom>
          <a:solidFill>
            <a:srgbClr val="1D1D1B"/>
          </a:solidFill>
        </p:spPr>
        <p:txBody>
          <a:bodyPr wrap="square" lIns="0" tIns="0" rIns="0" bIns="0" rtlCol="0"/>
          <a:lstStyle/>
          <a:p>
            <a:endParaRPr dirty="0"/>
          </a:p>
        </p:txBody>
      </p:sp>
      <p:sp>
        <p:nvSpPr>
          <p:cNvPr id="23" name="object 23"/>
          <p:cNvSpPr/>
          <p:nvPr/>
        </p:nvSpPr>
        <p:spPr>
          <a:xfrm>
            <a:off x="16674400" y="9354363"/>
            <a:ext cx="18415" cy="100965"/>
          </a:xfrm>
          <a:custGeom>
            <a:avLst/>
            <a:gdLst/>
            <a:ahLst/>
            <a:cxnLst/>
            <a:rect l="l" t="t" r="r" b="b"/>
            <a:pathLst>
              <a:path w="18415" h="100965">
                <a:moveTo>
                  <a:pt x="17145" y="28651"/>
                </a:moveTo>
                <a:lnTo>
                  <a:pt x="685" y="28651"/>
                </a:lnTo>
                <a:lnTo>
                  <a:pt x="685" y="100812"/>
                </a:lnTo>
                <a:lnTo>
                  <a:pt x="17145" y="100812"/>
                </a:lnTo>
                <a:lnTo>
                  <a:pt x="17145" y="28651"/>
                </a:lnTo>
                <a:close/>
              </a:path>
              <a:path w="18415" h="100965">
                <a:moveTo>
                  <a:pt x="11391" y="0"/>
                </a:moveTo>
                <a:lnTo>
                  <a:pt x="6565" y="0"/>
                </a:lnTo>
                <a:lnTo>
                  <a:pt x="4470" y="774"/>
                </a:lnTo>
                <a:lnTo>
                  <a:pt x="901" y="3911"/>
                </a:lnTo>
                <a:lnTo>
                  <a:pt x="41" y="5765"/>
                </a:lnTo>
                <a:lnTo>
                  <a:pt x="0" y="10502"/>
                </a:lnTo>
                <a:lnTo>
                  <a:pt x="901" y="12420"/>
                </a:lnTo>
                <a:lnTo>
                  <a:pt x="4470" y="15443"/>
                </a:lnTo>
                <a:lnTo>
                  <a:pt x="6565" y="16205"/>
                </a:lnTo>
                <a:lnTo>
                  <a:pt x="11391" y="16205"/>
                </a:lnTo>
                <a:lnTo>
                  <a:pt x="13487" y="15443"/>
                </a:lnTo>
                <a:lnTo>
                  <a:pt x="17056" y="12420"/>
                </a:lnTo>
                <a:lnTo>
                  <a:pt x="17945" y="10502"/>
                </a:lnTo>
                <a:lnTo>
                  <a:pt x="17945" y="5765"/>
                </a:lnTo>
                <a:lnTo>
                  <a:pt x="17056" y="3797"/>
                </a:lnTo>
                <a:lnTo>
                  <a:pt x="13487" y="762"/>
                </a:lnTo>
                <a:lnTo>
                  <a:pt x="11391" y="0"/>
                </a:lnTo>
                <a:close/>
              </a:path>
            </a:pathLst>
          </a:custGeom>
          <a:solidFill>
            <a:srgbClr val="1D1D1B"/>
          </a:solidFill>
        </p:spPr>
        <p:txBody>
          <a:bodyPr wrap="square" lIns="0" tIns="0" rIns="0" bIns="0" rtlCol="0"/>
          <a:lstStyle/>
          <a:p>
            <a:endParaRPr dirty="0"/>
          </a:p>
        </p:txBody>
      </p:sp>
      <p:sp>
        <p:nvSpPr>
          <p:cNvPr id="24" name="object 24"/>
          <p:cNvSpPr/>
          <p:nvPr/>
        </p:nvSpPr>
        <p:spPr>
          <a:xfrm>
            <a:off x="16706129" y="9381679"/>
            <a:ext cx="55880" cy="74930"/>
          </a:xfrm>
          <a:custGeom>
            <a:avLst/>
            <a:gdLst/>
            <a:ahLst/>
            <a:cxnLst/>
            <a:rect l="l" t="t" r="r" b="b"/>
            <a:pathLst>
              <a:path w="55880" h="74929">
                <a:moveTo>
                  <a:pt x="51615" y="10439"/>
                </a:moveTo>
                <a:lnTo>
                  <a:pt x="35534" y="10439"/>
                </a:lnTo>
                <a:lnTo>
                  <a:pt x="40309" y="14414"/>
                </a:lnTo>
                <a:lnTo>
                  <a:pt x="40309" y="26238"/>
                </a:lnTo>
                <a:lnTo>
                  <a:pt x="0" y="43510"/>
                </a:lnTo>
                <a:lnTo>
                  <a:pt x="0" y="52882"/>
                </a:lnTo>
                <a:lnTo>
                  <a:pt x="1842" y="62491"/>
                </a:lnTo>
                <a:lnTo>
                  <a:pt x="7369" y="69353"/>
                </a:lnTo>
                <a:lnTo>
                  <a:pt x="16577" y="73469"/>
                </a:lnTo>
                <a:lnTo>
                  <a:pt x="29463" y="74841"/>
                </a:lnTo>
                <a:lnTo>
                  <a:pt x="37217" y="74514"/>
                </a:lnTo>
                <a:lnTo>
                  <a:pt x="44153" y="73536"/>
                </a:lnTo>
                <a:lnTo>
                  <a:pt x="50271" y="71905"/>
                </a:lnTo>
                <a:lnTo>
                  <a:pt x="55575" y="69621"/>
                </a:lnTo>
                <a:lnTo>
                  <a:pt x="55575" y="65735"/>
                </a:lnTo>
                <a:lnTo>
                  <a:pt x="20345" y="65735"/>
                </a:lnTo>
                <a:lnTo>
                  <a:pt x="15265" y="61277"/>
                </a:lnTo>
                <a:lnTo>
                  <a:pt x="15265" y="45745"/>
                </a:lnTo>
                <a:lnTo>
                  <a:pt x="17957" y="41008"/>
                </a:lnTo>
                <a:lnTo>
                  <a:pt x="26669" y="36372"/>
                </a:lnTo>
                <a:lnTo>
                  <a:pt x="32321" y="34988"/>
                </a:lnTo>
                <a:lnTo>
                  <a:pt x="40309" y="34010"/>
                </a:lnTo>
                <a:lnTo>
                  <a:pt x="55575" y="34010"/>
                </a:lnTo>
                <a:lnTo>
                  <a:pt x="55575" y="24904"/>
                </a:lnTo>
                <a:lnTo>
                  <a:pt x="53908" y="14010"/>
                </a:lnTo>
                <a:lnTo>
                  <a:pt x="51615" y="10439"/>
                </a:lnTo>
                <a:close/>
              </a:path>
              <a:path w="55880" h="74929">
                <a:moveTo>
                  <a:pt x="55575" y="34010"/>
                </a:moveTo>
                <a:lnTo>
                  <a:pt x="40309" y="34010"/>
                </a:lnTo>
                <a:lnTo>
                  <a:pt x="40309" y="63728"/>
                </a:lnTo>
                <a:lnTo>
                  <a:pt x="37617" y="65062"/>
                </a:lnTo>
                <a:lnTo>
                  <a:pt x="34340" y="65735"/>
                </a:lnTo>
                <a:lnTo>
                  <a:pt x="55575" y="65735"/>
                </a:lnTo>
                <a:lnTo>
                  <a:pt x="55575" y="34010"/>
                </a:lnTo>
                <a:close/>
              </a:path>
              <a:path w="55880" h="74929">
                <a:moveTo>
                  <a:pt x="28930" y="0"/>
                </a:moveTo>
                <a:lnTo>
                  <a:pt x="19913" y="0"/>
                </a:lnTo>
                <a:lnTo>
                  <a:pt x="11658" y="1828"/>
                </a:lnTo>
                <a:lnTo>
                  <a:pt x="4152" y="5499"/>
                </a:lnTo>
                <a:lnTo>
                  <a:pt x="7912" y="14859"/>
                </a:lnTo>
                <a:lnTo>
                  <a:pt x="13982" y="11912"/>
                </a:lnTo>
                <a:lnTo>
                  <a:pt x="19989" y="10439"/>
                </a:lnTo>
                <a:lnTo>
                  <a:pt x="51615" y="10439"/>
                </a:lnTo>
                <a:lnTo>
                  <a:pt x="48910" y="6227"/>
                </a:lnTo>
                <a:lnTo>
                  <a:pt x="40584" y="1557"/>
                </a:lnTo>
                <a:lnTo>
                  <a:pt x="28930" y="0"/>
                </a:lnTo>
                <a:close/>
              </a:path>
            </a:pathLst>
          </a:custGeom>
          <a:solidFill>
            <a:srgbClr val="1D1D1B"/>
          </a:solidFill>
        </p:spPr>
        <p:txBody>
          <a:bodyPr wrap="square" lIns="0" tIns="0" rIns="0" bIns="0" rtlCol="0"/>
          <a:lstStyle/>
          <a:p>
            <a:endParaRPr dirty="0"/>
          </a:p>
        </p:txBody>
      </p:sp>
      <p:sp>
        <p:nvSpPr>
          <p:cNvPr id="25" name="object 25"/>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27" name="object 5">
            <a:extLst>
              <a:ext uri="{FF2B5EF4-FFF2-40B4-BE49-F238E27FC236}">
                <a16:creationId xmlns:a16="http://schemas.microsoft.com/office/drawing/2014/main" id="{F0A9206B-143D-4060-B431-1AA6368DDCC3}"/>
              </a:ext>
            </a:extLst>
          </p:cNvPr>
          <p:cNvSpPr/>
          <p:nvPr/>
        </p:nvSpPr>
        <p:spPr>
          <a:xfrm>
            <a:off x="10121962" y="4038600"/>
            <a:ext cx="5216435" cy="25807"/>
          </a:xfrm>
          <a:prstGeom prst="rect">
            <a:avLst/>
          </a:prstGeom>
          <a:blipFill>
            <a:blip r:embed="rId7" cstate="print"/>
            <a:stretch>
              <a:fillRect/>
            </a:stretch>
          </a:blipFill>
        </p:spPr>
        <p:txBody>
          <a:bodyPr wrap="square" lIns="0" tIns="0" rIns="0" bIns="0" rtlCol="0"/>
          <a:lstStyle/>
          <a:p>
            <a:endParaRPr dirty="0"/>
          </a:p>
        </p:txBody>
      </p:sp>
      <p:sp>
        <p:nvSpPr>
          <p:cNvPr id="26" name="object 20">
            <a:extLst>
              <a:ext uri="{FF2B5EF4-FFF2-40B4-BE49-F238E27FC236}">
                <a16:creationId xmlns:a16="http://schemas.microsoft.com/office/drawing/2014/main" id="{44E0C5DA-2C4B-4877-9DA3-057BE0EC46BA}"/>
              </a:ext>
            </a:extLst>
          </p:cNvPr>
          <p:cNvSpPr txBox="1"/>
          <p:nvPr/>
        </p:nvSpPr>
        <p:spPr>
          <a:xfrm>
            <a:off x="9940091" y="7231960"/>
            <a:ext cx="5456318" cy="1114344"/>
          </a:xfrm>
          <a:prstGeom prst="rect">
            <a:avLst/>
          </a:prstGeom>
        </p:spPr>
        <p:txBody>
          <a:bodyPr vert="horz" wrap="square" lIns="0" tIns="11430" rIns="0" bIns="0" rtlCol="0">
            <a:spAutoFit/>
          </a:bodyPr>
          <a:lstStyle/>
          <a:p>
            <a:pPr marL="3448685" marR="5080" indent="-3436620" algn="ctr">
              <a:lnSpc>
                <a:spcPct val="100899"/>
              </a:lnSpc>
              <a:spcBef>
                <a:spcPts val="90"/>
              </a:spcBef>
            </a:pPr>
            <a:r>
              <a:rPr lang="es-ES" sz="3600" b="1" spc="5" dirty="0">
                <a:latin typeface="Antenna Regular" panose="02000503000000020004" pitchFamily="50" charset="0"/>
                <a:cs typeface="Antenna Bold"/>
              </a:rPr>
              <a:t>Sesión sincrónica</a:t>
            </a:r>
          </a:p>
          <a:p>
            <a:pPr marL="3448685" marR="5080" indent="-3436620" algn="ctr">
              <a:lnSpc>
                <a:spcPct val="100899"/>
              </a:lnSpc>
              <a:spcBef>
                <a:spcPts val="90"/>
              </a:spcBef>
            </a:pPr>
            <a:r>
              <a:rPr lang="es-ES" sz="3600" b="1" spc="5" dirty="0">
                <a:latin typeface="Antenna Regular" panose="02000503000000020004" pitchFamily="50" charset="0"/>
                <a:cs typeface="Antenna Bold"/>
              </a:rPr>
              <a:t>Ejercicio semana 7</a:t>
            </a:r>
            <a:endParaRPr sz="3600" dirty="0">
              <a:latin typeface="Antenna Regular" panose="02000503000000020004" pitchFamily="50" charset="0"/>
              <a:cs typeface="Antenna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2652676"/>
            <a:ext cx="15509240" cy="5348324"/>
          </a:xfrm>
          <a:prstGeom prst="rect">
            <a:avLst/>
          </a:prstGeom>
          <a:noFill/>
        </p:spPr>
        <p:txBody>
          <a:bodyPr wrap="square">
            <a:spAutoFit/>
          </a:bodyPr>
          <a:lstStyle/>
          <a:p>
            <a:pPr algn="just">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C-Tek Corporation was founded in 1889 in Twin Harbors, Minnesota by seven businessmen determined to develop new materials for grinding wheels, sandpaper and abrasive products. Since its inception, the company’s lines of business expanded into numerous other, related areas, mainly centered around materials involving either adhesion or abrasion.</a:t>
            </a:r>
          </a:p>
          <a:p>
            <a:pPr algn="just">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From its start in the late 1800's, the company grew entirely through internal innovation and growth to revenue of more than $20 billion in 2004. </a:t>
            </a:r>
            <a:r>
              <a:rPr lang="en-US" sz="2400" dirty="0">
                <a:latin typeface="Antenna Light" panose="02000503000000020004" pitchFamily="50" charset="0"/>
                <a:ea typeface="Calibri" panose="020F0502020204030204" pitchFamily="34" charset="0"/>
                <a:cs typeface="Times New Roman" panose="02020603050405020304" pitchFamily="18" charset="0"/>
              </a:rPr>
              <a:t>Each of the company’s 33 lines of business operates its own channels, mixing direct sales with an extensive set of distributor relationships. Each of these lines of business operates as a rather independent business unit, with its own revenue targets and profit and loss statements.</a:t>
            </a:r>
          </a:p>
          <a:p>
            <a:pPr algn="just">
              <a:lnSpc>
                <a:spcPct val="120000"/>
              </a:lnSpc>
              <a:spcAft>
                <a:spcPts val="1600"/>
              </a:spcAft>
            </a:pPr>
            <a:r>
              <a:rPr lang="en-US" sz="2400" dirty="0">
                <a:latin typeface="Antenna Light" panose="02000503000000020004" pitchFamily="50" charset="0"/>
                <a:ea typeface="Calibri" panose="020F0502020204030204" pitchFamily="34" charset="0"/>
                <a:cs typeface="Times New Roman" panose="02020603050405020304" pitchFamily="18" charset="0"/>
              </a:rPr>
              <a:t>In August of 2004, John Sawyers, Sales Manager for the Grinding Products division of C-Tek, attended a seminar where he heard about a method for using managerial judgment to determine the best level of selling effort and how to allocate that selling effort. As his most recent proposals to add to his US salesforce of 52 had been denied, he felt that the “judgmental approach” might be just what he needed to build a more defensible case for an increase in his salesforce size.</a:t>
            </a:r>
          </a:p>
        </p:txBody>
      </p:sp>
    </p:spTree>
    <p:extLst>
      <p:ext uri="{BB962C8B-B14F-4D97-AF65-F5344CB8AC3E}">
        <p14:creationId xmlns:p14="http://schemas.microsoft.com/office/powerpoint/2010/main" val="2026948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2438400"/>
            <a:ext cx="15483840" cy="5791522"/>
          </a:xfrm>
          <a:prstGeom prst="rect">
            <a:avLst/>
          </a:prstGeom>
          <a:noFill/>
        </p:spPr>
        <p:txBody>
          <a:bodyPr wrap="square">
            <a:spAutoFit/>
          </a:bodyPr>
          <a:lstStyle/>
          <a:p>
            <a:pPr algn="just">
              <a:lnSpc>
                <a:spcPct val="120000"/>
              </a:lnSpc>
              <a:spcAft>
                <a:spcPts val="1600"/>
              </a:spcAft>
            </a:pPr>
            <a:r>
              <a:rPr lang="en-US" sz="2400" dirty="0">
                <a:latin typeface="Antenna Light" panose="02000503000000020004" pitchFamily="50" charset="0"/>
                <a:ea typeface="Calibri" panose="020F0502020204030204" pitchFamily="34" charset="0"/>
                <a:cs typeface="Times New Roman" panose="02020603050405020304" pitchFamily="18" charset="0"/>
              </a:rPr>
              <a:t>John met with Professor Gary </a:t>
            </a:r>
            <a:r>
              <a:rPr lang="en-US" sz="2400" dirty="0" err="1">
                <a:latin typeface="Antenna Light" panose="02000503000000020004" pitchFamily="50" charset="0"/>
                <a:ea typeface="Calibri" panose="020F0502020204030204" pitchFamily="34" charset="0"/>
                <a:cs typeface="Times New Roman" panose="02020603050405020304" pitchFamily="18" charset="0"/>
              </a:rPr>
              <a:t>Lilien</a:t>
            </a:r>
            <a:r>
              <a:rPr lang="en-US" sz="2400" dirty="0">
                <a:latin typeface="Antenna Light" panose="02000503000000020004" pitchFamily="50" charset="0"/>
                <a:ea typeface="Calibri" panose="020F0502020204030204" pitchFamily="34" charset="0"/>
                <a:cs typeface="Times New Roman" panose="02020603050405020304" pitchFamily="18" charset="0"/>
              </a:rPr>
              <a:t> of Penn State. They discussed the need for careful background information-gathering, the assembling of a team of sales managers, sales representatives, marketing planners and product developers to be able to provide the data and environment for performing the analysis.</a:t>
            </a:r>
          </a:p>
          <a:p>
            <a:pPr algn="just">
              <a:lnSpc>
                <a:spcPct val="120000"/>
              </a:lnSpc>
              <a:spcAft>
                <a:spcPts val="1600"/>
              </a:spcAft>
            </a:pPr>
            <a:r>
              <a:rPr lang="en-US" sz="2400" dirty="0">
                <a:latin typeface="Antenna Light" panose="02000503000000020004" pitchFamily="50" charset="0"/>
                <a:ea typeface="Calibri" panose="020F0502020204030204" pitchFamily="34" charset="0"/>
                <a:cs typeface="Times New Roman" panose="02020603050405020304" pitchFamily="18" charset="0"/>
              </a:rPr>
              <a:t>T</a:t>
            </a:r>
            <a:r>
              <a:rPr lang="en-US" sz="2400" dirty="0">
                <a:effectLst/>
                <a:latin typeface="Antenna Light" panose="02000503000000020004" pitchFamily="50" charset="0"/>
                <a:ea typeface="Calibri" panose="020F0502020204030204" pitchFamily="34" charset="0"/>
                <a:cs typeface="Times New Roman" panose="02020603050405020304" pitchFamily="18" charset="0"/>
              </a:rPr>
              <a:t>he base team identified several critical issues. First, they determined that the appropriate unit of analysis would be the sales branch. Sales representatives at Grinding Products work out of 14 sales branches in the US. Next, </a:t>
            </a:r>
            <a:r>
              <a:rPr lang="en-US" sz="2400" dirty="0">
                <a:latin typeface="Antenna Light" panose="02000503000000020004" pitchFamily="50" charset="0"/>
                <a:cs typeface="Times New Roman" panose="02020603050405020304" pitchFamily="18" charset="0"/>
              </a:rPr>
              <a:t>they</a:t>
            </a:r>
            <a:r>
              <a:rPr lang="en-US" sz="2400" dirty="0">
                <a:effectLst/>
                <a:latin typeface="Antenna Light" panose="02000503000000020004" pitchFamily="50" charset="0"/>
                <a:ea typeface="Calibri" panose="020F0502020204030204" pitchFamily="34" charset="0"/>
                <a:cs typeface="Times New Roman" panose="02020603050405020304" pitchFamily="18" charset="0"/>
              </a:rPr>
              <a:t> decided to assume a “moderate” level of product development—no breakthrough products. </a:t>
            </a:r>
          </a:p>
          <a:p>
            <a:pPr algn="just">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Two other critical issues involved the assumed length of the planning horizon. They chose a three-year horizon for all related data, assuming that this would be a reasonable length of time for any new hires or transfers to have their complete impact on the marketplace. The second critical item involved the assignment of an average profit margin to each of the sales branches. The team decided to use 0.35 as their “best guess”, but suggested that </a:t>
            </a:r>
            <a:r>
              <a:rPr lang="en-US" sz="2400" dirty="0" err="1">
                <a:effectLst/>
                <a:latin typeface="Antenna Light" panose="02000503000000020004" pitchFamily="50" charset="0"/>
                <a:ea typeface="Calibri" panose="020F0502020204030204" pitchFamily="34" charset="0"/>
                <a:cs typeface="Times New Roman" panose="02020603050405020304" pitchFamily="18" charset="0"/>
              </a:rPr>
              <a:t>Lilien</a:t>
            </a:r>
            <a:r>
              <a:rPr lang="en-US" sz="2400" dirty="0">
                <a:effectLst/>
                <a:latin typeface="Antenna Light" panose="02000503000000020004" pitchFamily="50" charset="0"/>
                <a:ea typeface="Calibri" panose="020F0502020204030204" pitchFamily="34" charset="0"/>
                <a:cs typeface="Times New Roman" panose="02020603050405020304" pitchFamily="18" charset="0"/>
              </a:rPr>
              <a:t> run the analysis with margins running from 0.20 (worst case) to 0.45 (very optimistic). The average, fully loaded cost for a sales rep at C-Tek was projected to be $147,000.</a:t>
            </a:r>
            <a:endParaRPr lang="en-US" sz="1900" dirty="0">
              <a:effectLst/>
              <a:latin typeface="Antenna Light" panose="02000503000000020004"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95298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3029588"/>
            <a:ext cx="15483840" cy="4819012"/>
          </a:xfrm>
          <a:prstGeom prst="rect">
            <a:avLst/>
          </a:prstGeom>
          <a:noFill/>
        </p:spPr>
        <p:txBody>
          <a:bodyPr wrap="square">
            <a:spAutoFit/>
          </a:bodyPr>
          <a:lstStyle/>
          <a:p>
            <a:pPr algn="just">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They organized a calibration session for early February 2005. After a 1-1/2 hour introduction session, the group broke into four subgroups, each of which built a sales response function for three to four sales branches, by essentially answering the following questions:</a:t>
            </a:r>
          </a:p>
          <a:p>
            <a:pPr>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What would sales be in three years at this branch with: </a:t>
            </a:r>
            <a:br>
              <a:rPr lang="en-US" sz="2400" dirty="0">
                <a:effectLst/>
                <a:latin typeface="Antenna Light" panose="02000503000000020004" pitchFamily="50" charset="0"/>
                <a:ea typeface="Calibri" panose="020F0502020204030204" pitchFamily="34" charset="0"/>
                <a:cs typeface="Times New Roman" panose="02020603050405020304" pitchFamily="18" charset="0"/>
              </a:rPr>
            </a:br>
            <a:r>
              <a:rPr lang="en-US" sz="2400" dirty="0">
                <a:effectLst/>
                <a:latin typeface="Antenna Light" panose="02000503000000020004" pitchFamily="50" charset="0"/>
                <a:ea typeface="Calibri" panose="020F0502020204030204" pitchFamily="34" charset="0"/>
                <a:cs typeface="Times New Roman" panose="02020603050405020304" pitchFamily="18" charset="0"/>
              </a:rPr>
              <a:t>a) No sales force representation?</a:t>
            </a:r>
            <a:br>
              <a:rPr lang="en-US" sz="2400" dirty="0">
                <a:effectLst/>
                <a:latin typeface="Antenna Light" panose="02000503000000020004" pitchFamily="50" charset="0"/>
                <a:ea typeface="Calibri" panose="020F0502020204030204" pitchFamily="34" charset="0"/>
                <a:cs typeface="Times New Roman" panose="02020603050405020304" pitchFamily="18" charset="0"/>
              </a:rPr>
            </a:br>
            <a:r>
              <a:rPr lang="en-US" sz="2400" dirty="0">
                <a:effectLst/>
                <a:latin typeface="Antenna Light" panose="02000503000000020004" pitchFamily="50" charset="0"/>
                <a:ea typeface="Calibri" panose="020F0502020204030204" pitchFamily="34" charset="0"/>
                <a:cs typeface="Times New Roman" panose="02020603050405020304" pitchFamily="18" charset="0"/>
              </a:rPr>
              <a:t>b) One fewer sales representative?</a:t>
            </a:r>
            <a:br>
              <a:rPr lang="en-US" sz="2400" dirty="0">
                <a:effectLst/>
                <a:latin typeface="Antenna Light" panose="02000503000000020004" pitchFamily="50" charset="0"/>
                <a:ea typeface="Calibri" panose="020F0502020204030204" pitchFamily="34" charset="0"/>
                <a:cs typeface="Times New Roman" panose="02020603050405020304" pitchFamily="18" charset="0"/>
              </a:rPr>
            </a:br>
            <a:r>
              <a:rPr lang="en-US" sz="2400" dirty="0">
                <a:effectLst/>
                <a:latin typeface="Antenna Light" panose="02000503000000020004" pitchFamily="50" charset="0"/>
                <a:ea typeface="Calibri" panose="020F0502020204030204" pitchFamily="34" charset="0"/>
                <a:cs typeface="Times New Roman" panose="02020603050405020304" pitchFamily="18" charset="0"/>
              </a:rPr>
              <a:t>c) The same number of sales representatives?</a:t>
            </a:r>
            <a:br>
              <a:rPr lang="en-US" sz="2400" dirty="0">
                <a:effectLst/>
                <a:latin typeface="Antenna Light" panose="02000503000000020004" pitchFamily="50" charset="0"/>
                <a:ea typeface="Calibri" panose="020F0502020204030204" pitchFamily="34" charset="0"/>
                <a:cs typeface="Times New Roman" panose="02020603050405020304" pitchFamily="18" charset="0"/>
              </a:rPr>
            </a:br>
            <a:r>
              <a:rPr lang="en-US" sz="2400" dirty="0">
                <a:effectLst/>
                <a:latin typeface="Antenna Light" panose="02000503000000020004" pitchFamily="50" charset="0"/>
                <a:ea typeface="Calibri" panose="020F0502020204030204" pitchFamily="34" charset="0"/>
                <a:cs typeface="Times New Roman" panose="02020603050405020304" pitchFamily="18" charset="0"/>
              </a:rPr>
              <a:t>d) One more sales representative?</a:t>
            </a:r>
            <a:br>
              <a:rPr lang="en-US" sz="2400" dirty="0">
                <a:effectLst/>
                <a:latin typeface="Antenna Light" panose="02000503000000020004" pitchFamily="50" charset="0"/>
                <a:ea typeface="Calibri" panose="020F0502020204030204" pitchFamily="34" charset="0"/>
                <a:cs typeface="Times New Roman" panose="02020603050405020304" pitchFamily="18" charset="0"/>
              </a:rPr>
            </a:br>
            <a:r>
              <a:rPr lang="en-US" sz="2400" dirty="0">
                <a:effectLst/>
                <a:latin typeface="Antenna Light" panose="02000503000000020004" pitchFamily="50" charset="0"/>
                <a:ea typeface="Calibri" panose="020F0502020204030204" pitchFamily="34" charset="0"/>
                <a:cs typeface="Times New Roman" panose="02020603050405020304" pitchFamily="18" charset="0"/>
              </a:rPr>
              <a:t>e) A very large increase in the number of sales representatives?</a:t>
            </a:r>
          </a:p>
          <a:p>
            <a:pPr>
              <a:lnSpc>
                <a:spcPct val="120000"/>
              </a:lnSpc>
              <a:spcAft>
                <a:spcPts val="1600"/>
              </a:spcAft>
            </a:pPr>
            <a:endParaRPr lang="en-US" sz="1900" dirty="0">
              <a:effectLst/>
              <a:latin typeface="Antenna Light" panose="02000503000000020004" pitchFamily="50"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5734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pic>
        <p:nvPicPr>
          <p:cNvPr id="12" name="Picture 11">
            <a:extLst>
              <a:ext uri="{FF2B5EF4-FFF2-40B4-BE49-F238E27FC236}">
                <a16:creationId xmlns:a16="http://schemas.microsoft.com/office/drawing/2014/main" id="{6D4A1875-6A11-4711-9ECB-5672D75AA015}"/>
              </a:ext>
            </a:extLst>
          </p:cNvPr>
          <p:cNvPicPr>
            <a:picLocks noChangeAspect="1"/>
          </p:cNvPicPr>
          <p:nvPr/>
        </p:nvPicPr>
        <p:blipFill>
          <a:blip r:embed="rId6"/>
          <a:stretch>
            <a:fillRect/>
          </a:stretch>
        </p:blipFill>
        <p:spPr>
          <a:xfrm>
            <a:off x="5701983" y="1232713"/>
            <a:ext cx="6477317" cy="6357998"/>
          </a:xfrm>
          <a:prstGeom prst="rect">
            <a:avLst/>
          </a:prstGeom>
        </p:spPr>
      </p:pic>
      <p:sp>
        <p:nvSpPr>
          <p:cNvPr id="17" name="TextBox 16">
            <a:extLst>
              <a:ext uri="{FF2B5EF4-FFF2-40B4-BE49-F238E27FC236}">
                <a16:creationId xmlns:a16="http://schemas.microsoft.com/office/drawing/2014/main" id="{39A26002-B23B-41AB-864D-65A401119A89}"/>
              </a:ext>
            </a:extLst>
          </p:cNvPr>
          <p:cNvSpPr txBox="1"/>
          <p:nvPr/>
        </p:nvSpPr>
        <p:spPr>
          <a:xfrm>
            <a:off x="5702300" y="7761982"/>
            <a:ext cx="7874318" cy="1077218"/>
          </a:xfrm>
          <a:prstGeom prst="rect">
            <a:avLst/>
          </a:prstGeom>
          <a:noFill/>
        </p:spPr>
        <p:txBody>
          <a:bodyPr wrap="square">
            <a:spAutoFit/>
          </a:bodyPr>
          <a:lstStyle/>
          <a:p>
            <a:pPr marL="342900" indent="-342900">
              <a:buFont typeface="Arial" panose="020B0604020202020204" pitchFamily="34" charset="0"/>
              <a:buChar char="•"/>
            </a:pPr>
            <a:r>
              <a:rPr lang="en-US" sz="1600" dirty="0">
                <a:latin typeface="Antenna Light" panose="02000503000000020004" pitchFamily="50" charset="0"/>
              </a:rPr>
              <a:t>0 means:           no selling effort in that sales branch</a:t>
            </a:r>
          </a:p>
          <a:p>
            <a:pPr marL="342900" indent="-342900">
              <a:buFont typeface="Arial" panose="020B0604020202020204" pitchFamily="34" charset="0"/>
              <a:buChar char="•"/>
            </a:pPr>
            <a:r>
              <a:rPr lang="en-US" sz="1600" dirty="0">
                <a:latin typeface="Antenna Light" panose="02000503000000020004" pitchFamily="50" charset="0"/>
              </a:rPr>
              <a:t>-1 means:          1 sales person fewer than the current level of selling effort</a:t>
            </a:r>
          </a:p>
          <a:p>
            <a:pPr marL="342900" indent="-342900">
              <a:buFont typeface="Arial" panose="020B0604020202020204" pitchFamily="34" charset="0"/>
              <a:buChar char="•"/>
            </a:pPr>
            <a:r>
              <a:rPr lang="en-US" sz="1600" dirty="0">
                <a:latin typeface="Antenna Light" panose="02000503000000020004" pitchFamily="50" charset="0"/>
              </a:rPr>
              <a:t>+1 means:         1 sales person more than the current level of selling effort</a:t>
            </a:r>
          </a:p>
          <a:p>
            <a:pPr marL="342900" indent="-342900">
              <a:buFont typeface="Arial" panose="020B0604020202020204" pitchFamily="34" charset="0"/>
              <a:buChar char="•"/>
            </a:pPr>
            <a:r>
              <a:rPr lang="en-US" sz="1600" dirty="0">
                <a:latin typeface="Antenna Light" panose="02000503000000020004" pitchFamily="50" charset="0"/>
              </a:rPr>
              <a:t>Many means:   unlimited selling effort available in that sales branch</a:t>
            </a:r>
            <a:endParaRPr lang="es-CO" sz="1600" dirty="0">
              <a:latin typeface="Antenna Light" panose="02000503000000020004" pitchFamily="50" charset="0"/>
            </a:endParaRPr>
          </a:p>
        </p:txBody>
      </p:sp>
    </p:spTree>
    <p:extLst>
      <p:ext uri="{BB962C8B-B14F-4D97-AF65-F5344CB8AC3E}">
        <p14:creationId xmlns:p14="http://schemas.microsoft.com/office/powerpoint/2010/main" val="513585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pic>
        <p:nvPicPr>
          <p:cNvPr id="12" name="Picture 11">
            <a:extLst>
              <a:ext uri="{FF2B5EF4-FFF2-40B4-BE49-F238E27FC236}">
                <a16:creationId xmlns:a16="http://schemas.microsoft.com/office/drawing/2014/main" id="{F1938192-BFA1-431E-8A3C-7E9A24EA8072}"/>
              </a:ext>
            </a:extLst>
          </p:cNvPr>
          <p:cNvPicPr>
            <a:picLocks noChangeAspect="1"/>
          </p:cNvPicPr>
          <p:nvPr/>
        </p:nvPicPr>
        <p:blipFill>
          <a:blip r:embed="rId6"/>
          <a:stretch>
            <a:fillRect/>
          </a:stretch>
        </p:blipFill>
        <p:spPr>
          <a:xfrm>
            <a:off x="4706937" y="1905000"/>
            <a:ext cx="7934325" cy="6248400"/>
          </a:xfrm>
          <a:prstGeom prst="rect">
            <a:avLst/>
          </a:prstGeom>
        </p:spPr>
      </p:pic>
    </p:spTree>
    <p:extLst>
      <p:ext uri="{BB962C8B-B14F-4D97-AF65-F5344CB8AC3E}">
        <p14:creationId xmlns:p14="http://schemas.microsoft.com/office/powerpoint/2010/main" val="3204249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16545" y="2800489"/>
            <a:ext cx="15558555" cy="4667111"/>
          </a:xfrm>
          <a:prstGeom prst="rect">
            <a:avLst/>
          </a:prstGeom>
          <a:noFill/>
        </p:spPr>
        <p:txBody>
          <a:bodyPr wrap="square">
            <a:spAutoFit/>
          </a:bodyPr>
          <a:lstStyle/>
          <a:p>
            <a:pPr algn="just">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The Resource Allocation model provides a general approach to the sizing and allocating problem. Because of its generalizability, that model can be adapted for use by various multiproduct, </a:t>
            </a:r>
            <a:r>
              <a:rPr lang="en-US" sz="2400" dirty="0" err="1">
                <a:effectLst/>
                <a:latin typeface="Antenna Light" panose="02000503000000020004" pitchFamily="50" charset="0"/>
                <a:ea typeface="Calibri" panose="020F0502020204030204" pitchFamily="34" charset="0"/>
                <a:cs typeface="Times New Roman" panose="02020603050405020304" pitchFamily="18" charset="0"/>
              </a:rPr>
              <a:t>multisegment</a:t>
            </a:r>
            <a:r>
              <a:rPr lang="en-US" sz="2400" dirty="0">
                <a:effectLst/>
                <a:latin typeface="Antenna Light" panose="02000503000000020004" pitchFamily="50" charset="0"/>
                <a:ea typeface="Calibri" panose="020F0502020204030204" pitchFamily="34" charset="0"/>
                <a:cs typeface="Times New Roman" panose="02020603050405020304" pitchFamily="18" charset="0"/>
              </a:rPr>
              <a:t> firms that employ a field sales force.</a:t>
            </a:r>
          </a:p>
          <a:p>
            <a:pPr algn="just">
              <a:lnSpc>
                <a:spcPct val="120000"/>
              </a:lnSpc>
              <a:spcAft>
                <a:spcPts val="1600"/>
              </a:spcAft>
            </a:pPr>
            <a:r>
              <a:rPr lang="en-US" sz="2400" b="1" dirty="0">
                <a:effectLst/>
                <a:latin typeface="Antenna Bold" panose="02000503000000020004" pitchFamily="50" charset="0"/>
                <a:ea typeface="Calibri" panose="020F0502020204030204" pitchFamily="34" charset="0"/>
                <a:cs typeface="Times New Roman" panose="02020603050405020304" pitchFamily="18" charset="0"/>
              </a:rPr>
              <a:t>Question 1</a:t>
            </a:r>
          </a:p>
          <a:p>
            <a:pPr algn="just">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Using the base data, run analyses for C-Tek, both for an unconstrained analysis and for a fully constrained analysis (reallocation). Develop sensitivity analyses concerning profit margin as well. What alternatives and options does this analysis suggest?</a:t>
            </a:r>
          </a:p>
          <a:p>
            <a:pPr algn="just">
              <a:lnSpc>
                <a:spcPct val="120000"/>
              </a:lnSpc>
              <a:spcAft>
                <a:spcPts val="1600"/>
              </a:spcAft>
            </a:pPr>
            <a:r>
              <a:rPr lang="en-US" sz="2400" dirty="0">
                <a:effectLst/>
                <a:latin typeface="Antenna Bold" panose="02000503000000020004" pitchFamily="50" charset="0"/>
                <a:ea typeface="Calibri" panose="020F0502020204030204" pitchFamily="34" charset="0"/>
                <a:cs typeface="Times New Roman" panose="02020603050405020304" pitchFamily="18" charset="0"/>
              </a:rPr>
              <a:t>R.</a:t>
            </a:r>
            <a:r>
              <a:rPr lang="en-US" sz="2400" dirty="0">
                <a:effectLst/>
                <a:latin typeface="Antenna Light" panose="02000503000000020004" pitchFamily="50" charset="0"/>
                <a:ea typeface="Calibri" panose="020F0502020204030204" pitchFamily="34" charset="0"/>
                <a:cs typeface="Times New Roman" panose="02020603050405020304" pitchFamily="18" charset="0"/>
              </a:rPr>
              <a:t> All reports contain the unconstrained analysis so here we have set the global maximum effort to 52 to produce constrained results as well.</a:t>
            </a:r>
          </a:p>
        </p:txBody>
      </p:sp>
    </p:spTree>
    <p:extLst>
      <p:ext uri="{BB962C8B-B14F-4D97-AF65-F5344CB8AC3E}">
        <p14:creationId xmlns:p14="http://schemas.microsoft.com/office/powerpoint/2010/main" val="168512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65500" y="820648"/>
            <a:ext cx="13309600" cy="19558"/>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16649700" y="762006"/>
            <a:ext cx="152400" cy="152400"/>
          </a:xfrm>
          <a:prstGeom prst="rect">
            <a:avLst/>
          </a:prstGeom>
          <a:blipFill>
            <a:blip r:embed="rId3" cstate="print"/>
            <a:stretch>
              <a:fillRect/>
            </a:stretch>
          </a:blipFill>
        </p:spPr>
        <p:txBody>
          <a:bodyPr wrap="square" lIns="0" tIns="0" rIns="0" bIns="0" rtlCol="0"/>
          <a:lstStyle/>
          <a:p>
            <a:endParaRPr dirty="0"/>
          </a:p>
        </p:txBody>
      </p:sp>
      <p:sp>
        <p:nvSpPr>
          <p:cNvPr id="4" name="object 4"/>
          <p:cNvSpPr/>
          <p:nvPr/>
        </p:nvSpPr>
        <p:spPr>
          <a:xfrm>
            <a:off x="628557" y="845268"/>
            <a:ext cx="378460" cy="337820"/>
          </a:xfrm>
          <a:custGeom>
            <a:avLst/>
            <a:gdLst/>
            <a:ahLst/>
            <a:cxnLst/>
            <a:rect l="l" t="t" r="r" b="b"/>
            <a:pathLst>
              <a:path w="378459" h="337819">
                <a:moveTo>
                  <a:pt x="97561" y="0"/>
                </a:moveTo>
                <a:lnTo>
                  <a:pt x="0" y="0"/>
                </a:lnTo>
                <a:lnTo>
                  <a:pt x="0" y="337781"/>
                </a:lnTo>
                <a:lnTo>
                  <a:pt x="67462" y="337781"/>
                </a:lnTo>
                <a:lnTo>
                  <a:pt x="67462" y="113512"/>
                </a:lnTo>
                <a:lnTo>
                  <a:pt x="142648" y="113512"/>
                </a:lnTo>
                <a:lnTo>
                  <a:pt x="97561" y="0"/>
                </a:lnTo>
                <a:close/>
              </a:path>
              <a:path w="378459" h="337819">
                <a:moveTo>
                  <a:pt x="142648" y="113512"/>
                </a:moveTo>
                <a:lnTo>
                  <a:pt x="67462" y="113512"/>
                </a:lnTo>
                <a:lnTo>
                  <a:pt x="157721" y="337781"/>
                </a:lnTo>
                <a:lnTo>
                  <a:pt x="214249" y="337781"/>
                </a:lnTo>
                <a:lnTo>
                  <a:pt x="257323" y="230657"/>
                </a:lnTo>
                <a:lnTo>
                  <a:pt x="189179" y="230657"/>
                </a:lnTo>
                <a:lnTo>
                  <a:pt x="142648" y="113512"/>
                </a:lnTo>
                <a:close/>
              </a:path>
              <a:path w="378459" h="337819">
                <a:moveTo>
                  <a:pt x="377901" y="112141"/>
                </a:moveTo>
                <a:lnTo>
                  <a:pt x="304977" y="112140"/>
                </a:lnTo>
                <a:lnTo>
                  <a:pt x="304977" y="337781"/>
                </a:lnTo>
                <a:lnTo>
                  <a:pt x="377901" y="337781"/>
                </a:lnTo>
                <a:lnTo>
                  <a:pt x="377901" y="112141"/>
                </a:lnTo>
                <a:close/>
              </a:path>
              <a:path w="378459" h="337819">
                <a:moveTo>
                  <a:pt x="377901" y="0"/>
                </a:moveTo>
                <a:lnTo>
                  <a:pt x="280809" y="0"/>
                </a:lnTo>
                <a:lnTo>
                  <a:pt x="189179" y="230657"/>
                </a:lnTo>
                <a:lnTo>
                  <a:pt x="257323" y="230657"/>
                </a:lnTo>
                <a:lnTo>
                  <a:pt x="304977" y="112141"/>
                </a:lnTo>
                <a:lnTo>
                  <a:pt x="377901" y="112141"/>
                </a:lnTo>
                <a:lnTo>
                  <a:pt x="377901" y="0"/>
                </a:lnTo>
                <a:close/>
              </a:path>
            </a:pathLst>
          </a:custGeom>
          <a:solidFill>
            <a:srgbClr val="01132F"/>
          </a:solidFill>
        </p:spPr>
        <p:txBody>
          <a:bodyPr wrap="square" lIns="0" tIns="0" rIns="0" bIns="0" rtlCol="0"/>
          <a:lstStyle/>
          <a:p>
            <a:endParaRPr dirty="0"/>
          </a:p>
        </p:txBody>
      </p:sp>
      <p:sp>
        <p:nvSpPr>
          <p:cNvPr id="5" name="object 5"/>
          <p:cNvSpPr/>
          <p:nvPr/>
        </p:nvSpPr>
        <p:spPr>
          <a:xfrm>
            <a:off x="1116545" y="845273"/>
            <a:ext cx="0" cy="337820"/>
          </a:xfrm>
          <a:custGeom>
            <a:avLst/>
            <a:gdLst/>
            <a:ahLst/>
            <a:cxnLst/>
            <a:rect l="l" t="t" r="r" b="b"/>
            <a:pathLst>
              <a:path h="337819">
                <a:moveTo>
                  <a:pt x="0" y="0"/>
                </a:moveTo>
                <a:lnTo>
                  <a:pt x="0" y="337781"/>
                </a:lnTo>
              </a:path>
            </a:pathLst>
          </a:custGeom>
          <a:ln w="74294">
            <a:solidFill>
              <a:srgbClr val="18CDE2"/>
            </a:solidFill>
          </a:ln>
        </p:spPr>
        <p:txBody>
          <a:bodyPr wrap="square" lIns="0" tIns="0" rIns="0" bIns="0" rtlCol="0"/>
          <a:lstStyle/>
          <a:p>
            <a:endParaRPr dirty="0"/>
          </a:p>
        </p:txBody>
      </p:sp>
      <p:sp>
        <p:nvSpPr>
          <p:cNvPr id="6" name="object 6"/>
          <p:cNvSpPr/>
          <p:nvPr/>
        </p:nvSpPr>
        <p:spPr>
          <a:xfrm>
            <a:off x="1198831" y="842990"/>
            <a:ext cx="347980" cy="340360"/>
          </a:xfrm>
          <a:custGeom>
            <a:avLst/>
            <a:gdLst/>
            <a:ahLst/>
            <a:cxnLst/>
            <a:rect l="l" t="t" r="r" b="b"/>
            <a:pathLst>
              <a:path w="347980" h="340359">
                <a:moveTo>
                  <a:pt x="211061" y="0"/>
                </a:moveTo>
                <a:lnTo>
                  <a:pt x="135381" y="0"/>
                </a:lnTo>
                <a:lnTo>
                  <a:pt x="0" y="340067"/>
                </a:lnTo>
                <a:lnTo>
                  <a:pt x="72936" y="340067"/>
                </a:lnTo>
                <a:lnTo>
                  <a:pt x="94818" y="284454"/>
                </a:lnTo>
                <a:lnTo>
                  <a:pt x="325068" y="284454"/>
                </a:lnTo>
                <a:lnTo>
                  <a:pt x="300401" y="222910"/>
                </a:lnTo>
                <a:lnTo>
                  <a:pt x="118516" y="222910"/>
                </a:lnTo>
                <a:lnTo>
                  <a:pt x="171399" y="88430"/>
                </a:lnTo>
                <a:lnTo>
                  <a:pt x="246503" y="88430"/>
                </a:lnTo>
                <a:lnTo>
                  <a:pt x="211061" y="0"/>
                </a:lnTo>
                <a:close/>
              </a:path>
              <a:path w="347980" h="340359">
                <a:moveTo>
                  <a:pt x="325068" y="284454"/>
                </a:moveTo>
                <a:lnTo>
                  <a:pt x="247980" y="284454"/>
                </a:lnTo>
                <a:lnTo>
                  <a:pt x="269862" y="340067"/>
                </a:lnTo>
                <a:lnTo>
                  <a:pt x="347357" y="340067"/>
                </a:lnTo>
                <a:lnTo>
                  <a:pt x="325068" y="284454"/>
                </a:lnTo>
                <a:close/>
              </a:path>
              <a:path w="347980" h="340359">
                <a:moveTo>
                  <a:pt x="246503" y="88430"/>
                </a:moveTo>
                <a:lnTo>
                  <a:pt x="171399" y="88430"/>
                </a:lnTo>
                <a:lnTo>
                  <a:pt x="224281" y="222910"/>
                </a:lnTo>
                <a:lnTo>
                  <a:pt x="300401" y="222910"/>
                </a:lnTo>
                <a:lnTo>
                  <a:pt x="246503" y="88430"/>
                </a:lnTo>
                <a:close/>
              </a:path>
            </a:pathLst>
          </a:custGeom>
          <a:solidFill>
            <a:srgbClr val="18CDE2"/>
          </a:solidFill>
        </p:spPr>
        <p:txBody>
          <a:bodyPr wrap="square" lIns="0" tIns="0" rIns="0" bIns="0" rtlCol="0"/>
          <a:lstStyle/>
          <a:p>
            <a:endParaRPr dirty="0"/>
          </a:p>
        </p:txBody>
      </p:sp>
      <p:sp>
        <p:nvSpPr>
          <p:cNvPr id="7" name="object 7"/>
          <p:cNvSpPr/>
          <p:nvPr/>
        </p:nvSpPr>
        <p:spPr>
          <a:xfrm>
            <a:off x="1586303" y="845267"/>
            <a:ext cx="309880" cy="337820"/>
          </a:xfrm>
          <a:custGeom>
            <a:avLst/>
            <a:gdLst/>
            <a:ahLst/>
            <a:cxnLst/>
            <a:rect l="l" t="t" r="r" b="b"/>
            <a:pathLst>
              <a:path w="309880" h="337819">
                <a:moveTo>
                  <a:pt x="121259" y="0"/>
                </a:moveTo>
                <a:lnTo>
                  <a:pt x="0" y="0"/>
                </a:lnTo>
                <a:lnTo>
                  <a:pt x="0" y="337781"/>
                </a:lnTo>
                <a:lnTo>
                  <a:pt x="119443" y="337781"/>
                </a:lnTo>
                <a:lnTo>
                  <a:pt x="171885" y="335327"/>
                </a:lnTo>
                <a:lnTo>
                  <a:pt x="215340" y="327299"/>
                </a:lnTo>
                <a:lnTo>
                  <a:pt x="250144" y="312701"/>
                </a:lnTo>
                <a:lnTo>
                  <a:pt x="276630" y="290535"/>
                </a:lnTo>
                <a:lnTo>
                  <a:pt x="287427" y="272605"/>
                </a:lnTo>
                <a:lnTo>
                  <a:pt x="74777" y="272605"/>
                </a:lnTo>
                <a:lnTo>
                  <a:pt x="74777" y="67017"/>
                </a:lnTo>
                <a:lnTo>
                  <a:pt x="289803" y="67017"/>
                </a:lnTo>
                <a:lnTo>
                  <a:pt x="277349" y="46016"/>
                </a:lnTo>
                <a:lnTo>
                  <a:pt x="251250" y="24185"/>
                </a:lnTo>
                <a:lnTo>
                  <a:pt x="216802" y="9994"/>
                </a:lnTo>
                <a:lnTo>
                  <a:pt x="173604" y="2309"/>
                </a:lnTo>
                <a:lnTo>
                  <a:pt x="121259" y="0"/>
                </a:lnTo>
                <a:close/>
              </a:path>
              <a:path w="309880" h="337819">
                <a:moveTo>
                  <a:pt x="289803" y="67017"/>
                </a:moveTo>
                <a:lnTo>
                  <a:pt x="122173" y="67017"/>
                </a:lnTo>
                <a:lnTo>
                  <a:pt x="180468" y="72195"/>
                </a:lnTo>
                <a:lnTo>
                  <a:pt x="214487" y="89296"/>
                </a:lnTo>
                <a:lnTo>
                  <a:pt x="230383" y="120671"/>
                </a:lnTo>
                <a:lnTo>
                  <a:pt x="234314" y="168668"/>
                </a:lnTo>
                <a:lnTo>
                  <a:pt x="229955" y="217023"/>
                </a:lnTo>
                <a:lnTo>
                  <a:pt x="213458" y="249183"/>
                </a:lnTo>
                <a:lnTo>
                  <a:pt x="179697" y="267070"/>
                </a:lnTo>
                <a:lnTo>
                  <a:pt x="123545" y="272605"/>
                </a:lnTo>
                <a:lnTo>
                  <a:pt x="287427" y="272605"/>
                </a:lnTo>
                <a:lnTo>
                  <a:pt x="295135" y="259806"/>
                </a:lnTo>
                <a:lnTo>
                  <a:pt x="305992" y="219516"/>
                </a:lnTo>
                <a:lnTo>
                  <a:pt x="309537" y="168668"/>
                </a:lnTo>
                <a:lnTo>
                  <a:pt x="306093" y="117125"/>
                </a:lnTo>
                <a:lnTo>
                  <a:pt x="295497" y="76619"/>
                </a:lnTo>
                <a:lnTo>
                  <a:pt x="289803" y="67017"/>
                </a:lnTo>
                <a:close/>
              </a:path>
            </a:pathLst>
          </a:custGeom>
          <a:solidFill>
            <a:srgbClr val="01132F"/>
          </a:solidFill>
        </p:spPr>
        <p:txBody>
          <a:bodyPr wrap="square" lIns="0" tIns="0" rIns="0" bIns="0" rtlCol="0"/>
          <a:lstStyle/>
          <a:p>
            <a:endParaRPr dirty="0"/>
          </a:p>
        </p:txBody>
      </p:sp>
      <p:sp>
        <p:nvSpPr>
          <p:cNvPr id="9" name="object 9"/>
          <p:cNvSpPr/>
          <p:nvPr/>
        </p:nvSpPr>
        <p:spPr>
          <a:xfrm>
            <a:off x="1596364" y="295046"/>
            <a:ext cx="833170" cy="888009"/>
          </a:xfrm>
          <a:prstGeom prst="rect">
            <a:avLst/>
          </a:prstGeom>
          <a:blipFill>
            <a:blip r:embed="rId4" cstate="print"/>
            <a:stretch>
              <a:fillRect/>
            </a:stretch>
          </a:blipFill>
        </p:spPr>
        <p:txBody>
          <a:bodyPr wrap="square" lIns="0" tIns="0" rIns="0" bIns="0" rtlCol="0"/>
          <a:lstStyle/>
          <a:p>
            <a:endParaRPr dirty="0"/>
          </a:p>
        </p:txBody>
      </p:sp>
      <p:sp>
        <p:nvSpPr>
          <p:cNvPr id="10" name="object 10"/>
          <p:cNvSpPr/>
          <p:nvPr/>
        </p:nvSpPr>
        <p:spPr>
          <a:xfrm>
            <a:off x="10529760" y="50800"/>
            <a:ext cx="6818440" cy="9702800"/>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8940482" y="9102333"/>
            <a:ext cx="2248535" cy="0"/>
          </a:xfrm>
          <a:custGeom>
            <a:avLst/>
            <a:gdLst/>
            <a:ahLst/>
            <a:cxnLst/>
            <a:rect l="l" t="t" r="r" b="b"/>
            <a:pathLst>
              <a:path w="2248534">
                <a:moveTo>
                  <a:pt x="0" y="0"/>
                </a:moveTo>
                <a:lnTo>
                  <a:pt x="2248217" y="0"/>
                </a:lnTo>
              </a:path>
            </a:pathLst>
          </a:custGeom>
          <a:ln w="3175">
            <a:solidFill>
              <a:srgbClr val="FFFFFF"/>
            </a:solidFill>
          </a:ln>
        </p:spPr>
        <p:txBody>
          <a:bodyPr wrap="square" lIns="0" tIns="0" rIns="0" bIns="0" rtlCol="0"/>
          <a:lstStyle/>
          <a:p>
            <a:endParaRPr dirty="0"/>
          </a:p>
        </p:txBody>
      </p:sp>
      <p:sp>
        <p:nvSpPr>
          <p:cNvPr id="16" name="object 16"/>
          <p:cNvSpPr/>
          <p:nvPr/>
        </p:nvSpPr>
        <p:spPr>
          <a:xfrm>
            <a:off x="1165860" y="1676400"/>
            <a:ext cx="3698240" cy="0"/>
          </a:xfrm>
          <a:custGeom>
            <a:avLst/>
            <a:gdLst/>
            <a:ahLst/>
            <a:cxnLst/>
            <a:rect l="l" t="t" r="r" b="b"/>
            <a:pathLst>
              <a:path w="3698240">
                <a:moveTo>
                  <a:pt x="0" y="0"/>
                </a:moveTo>
                <a:lnTo>
                  <a:pt x="3697732" y="0"/>
                </a:lnTo>
              </a:path>
            </a:pathLst>
          </a:custGeom>
          <a:ln w="25400">
            <a:solidFill>
              <a:srgbClr val="F7931E"/>
            </a:solidFill>
          </a:ln>
        </p:spPr>
        <p:txBody>
          <a:bodyPr wrap="square" lIns="0" tIns="0" rIns="0" bIns="0" rtlCol="0"/>
          <a:lstStyle/>
          <a:p>
            <a:endParaRPr dirty="0"/>
          </a:p>
        </p:txBody>
      </p:sp>
      <p:sp>
        <p:nvSpPr>
          <p:cNvPr id="20" name="TextBox 19">
            <a:extLst>
              <a:ext uri="{FF2B5EF4-FFF2-40B4-BE49-F238E27FC236}">
                <a16:creationId xmlns:a16="http://schemas.microsoft.com/office/drawing/2014/main" id="{8130A00E-AB59-49FD-98D7-A615A9064156}"/>
              </a:ext>
            </a:extLst>
          </p:cNvPr>
          <p:cNvSpPr txBox="1"/>
          <p:nvPr/>
        </p:nvSpPr>
        <p:spPr>
          <a:xfrm>
            <a:off x="1165860" y="1946429"/>
            <a:ext cx="15356840" cy="949171"/>
          </a:xfrm>
          <a:prstGeom prst="rect">
            <a:avLst/>
          </a:prstGeom>
          <a:noFill/>
        </p:spPr>
        <p:txBody>
          <a:bodyPr wrap="square">
            <a:spAutoFit/>
          </a:bodyPr>
          <a:lstStyle/>
          <a:p>
            <a:pPr algn="just">
              <a:lnSpc>
                <a:spcPct val="120000"/>
              </a:lnSpc>
              <a:spcAft>
                <a:spcPts val="1600"/>
              </a:spcAft>
            </a:pPr>
            <a:r>
              <a:rPr lang="en-US" sz="2400" dirty="0">
                <a:effectLst/>
                <a:latin typeface="Antenna Light" panose="02000503000000020004" pitchFamily="50" charset="0"/>
                <a:ea typeface="Calibri" panose="020F0502020204030204" pitchFamily="34" charset="0"/>
                <a:cs typeface="Times New Roman" panose="02020603050405020304" pitchFamily="18" charset="0"/>
              </a:rPr>
              <a:t>Exhibit 1 shows the unconstrained results in which there appears to be a net margin potential of $38.6MM-$28.7MM or $9.9MM (34.4% gain). This profit gain requires 97 sales reps, an addition of 45 (87% increase) from the base of 52.</a:t>
            </a:r>
          </a:p>
        </p:txBody>
      </p:sp>
      <p:pic>
        <p:nvPicPr>
          <p:cNvPr id="13" name="Picture 12">
            <a:extLst>
              <a:ext uri="{FF2B5EF4-FFF2-40B4-BE49-F238E27FC236}">
                <a16:creationId xmlns:a16="http://schemas.microsoft.com/office/drawing/2014/main" id="{E0D9564A-9F56-4798-AABA-6A29B8C8593E}"/>
              </a:ext>
            </a:extLst>
          </p:cNvPr>
          <p:cNvPicPr>
            <a:picLocks noChangeAspect="1"/>
          </p:cNvPicPr>
          <p:nvPr/>
        </p:nvPicPr>
        <p:blipFill>
          <a:blip r:embed="rId6"/>
          <a:stretch>
            <a:fillRect/>
          </a:stretch>
        </p:blipFill>
        <p:spPr>
          <a:xfrm>
            <a:off x="3149600" y="3457575"/>
            <a:ext cx="11087100" cy="5457825"/>
          </a:xfrm>
          <a:prstGeom prst="rect">
            <a:avLst/>
          </a:prstGeom>
        </p:spPr>
      </p:pic>
    </p:spTree>
    <p:extLst>
      <p:ext uri="{BB962C8B-B14F-4D97-AF65-F5344CB8AC3E}">
        <p14:creationId xmlns:p14="http://schemas.microsoft.com/office/powerpoint/2010/main" val="4068761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7A153D163A8794184DCF4DF6EE9E719" ma:contentTypeVersion="4" ma:contentTypeDescription="Crear nuevo documento." ma:contentTypeScope="" ma:versionID="aad2e8dec1bf0927889ff510c9c8bf99">
  <xsd:schema xmlns:xsd="http://www.w3.org/2001/XMLSchema" xmlns:xs="http://www.w3.org/2001/XMLSchema" xmlns:p="http://schemas.microsoft.com/office/2006/metadata/properties" xmlns:ns2="299da364-5bd6-4856-b54f-296f95f3dc71" xmlns:ns3="7fe59f34-55a4-4ccc-9a2c-36cfcecf2037" targetNamespace="http://schemas.microsoft.com/office/2006/metadata/properties" ma:root="true" ma:fieldsID="942a8198ffef9cd41426a28d1b486b65" ns2:_="" ns3:_="">
    <xsd:import namespace="299da364-5bd6-4856-b54f-296f95f3dc71"/>
    <xsd:import namespace="7fe59f34-55a4-4ccc-9a2c-36cfcecf203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9da364-5bd6-4856-b54f-296f95f3dc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fe59f34-55a4-4ccc-9a2c-36cfcecf2037"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A289AB-D68C-4C83-826E-6DF7477E24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9da364-5bd6-4856-b54f-296f95f3dc71"/>
    <ds:schemaRef ds:uri="7fe59f34-55a4-4ccc-9a2c-36cfcecf2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7A14222-FC72-4239-BD83-D23CD4F4F31A}">
  <ds:schemaRefs>
    <ds:schemaRef ds:uri="http://schemas.microsoft.com/sharepoint/v3/contenttype/forms"/>
  </ds:schemaRefs>
</ds:datastoreItem>
</file>

<file path=customXml/itemProps3.xml><?xml version="1.0" encoding="utf-8"?>
<ds:datastoreItem xmlns:ds="http://schemas.openxmlformats.org/officeDocument/2006/customXml" ds:itemID="{707EFF18-74F9-4A19-BA98-BF177013026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11641</TotalTime>
  <Words>1297</Words>
  <Application>Microsoft Macintosh PowerPoint</Application>
  <PresentationFormat>Personalizado</PresentationFormat>
  <Paragraphs>42</Paragraphs>
  <Slides>17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17</vt:i4>
      </vt:variant>
    </vt:vector>
  </HeadingPairs>
  <TitlesOfParts>
    <vt:vector size="23" baseType="lpstr">
      <vt:lpstr>Antenna Bold</vt:lpstr>
      <vt:lpstr>Antenna Light</vt:lpstr>
      <vt:lpstr>Antenna Regular</vt:lpstr>
      <vt:lpstr>Arial</vt:lpstr>
      <vt:lpstr>Calibri</vt:lpstr>
      <vt:lpstr>Office Theme</vt:lpstr>
      <vt:lpstr>MIAD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PRESENTACION PROFESORES MIAD</dc:title>
  <dc:creator>WINDOWS</dc:creator>
  <cp:lastModifiedBy>Gonzalo   Torres Cadena</cp:lastModifiedBy>
  <cp:revision>185</cp:revision>
  <dcterms:created xsi:type="dcterms:W3CDTF">2020-09-16T22:02:32Z</dcterms:created>
  <dcterms:modified xsi:type="dcterms:W3CDTF">2023-03-10T00:01:33Z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2020-09-16T00:00:00Z</vt:filetime>
  </property>
  <property fmtid="{D5CDD505-2E9C-101B-9397-08002B2CF9AE}" pid="3" name="Creator">
    <vt:lpwstr>Adobe Illustrator 24.0 (Windows)</vt:lpwstr>
  </property>
  <property fmtid="{D5CDD505-2E9C-101B-9397-08002B2CF9AE}" pid="4" name="LastSaved">
    <vt:filetime>2020-09-16T00:00:00Z</vt:filetime>
  </property>
  <property fmtid="{D5CDD505-2E9C-101B-9397-08002B2CF9AE}" pid="5" name="ContentTypeId">
    <vt:lpwstr>0x01010057A153D163A8794184DCF4DF6EE9E719</vt:lpwstr>
  </property>
</Properties>
</file>